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777" r:id="rId2"/>
    <p:sldId id="676" r:id="rId3"/>
    <p:sldId id="609" r:id="rId4"/>
    <p:sldId id="725" r:id="rId5"/>
    <p:sldId id="726" r:id="rId6"/>
    <p:sldId id="727" r:id="rId7"/>
    <p:sldId id="728" r:id="rId8"/>
    <p:sldId id="729" r:id="rId9"/>
    <p:sldId id="730" r:id="rId10"/>
    <p:sldId id="731" r:id="rId11"/>
    <p:sldId id="732" r:id="rId12"/>
    <p:sldId id="733" r:id="rId13"/>
    <p:sldId id="734" r:id="rId14"/>
    <p:sldId id="735" r:id="rId15"/>
    <p:sldId id="737" r:id="rId16"/>
    <p:sldId id="738" r:id="rId17"/>
    <p:sldId id="740" r:id="rId18"/>
    <p:sldId id="741" r:id="rId19"/>
    <p:sldId id="743" r:id="rId20"/>
    <p:sldId id="778" r:id="rId21"/>
    <p:sldId id="780" r:id="rId22"/>
    <p:sldId id="779" r:id="rId23"/>
    <p:sldId id="781" r:id="rId24"/>
    <p:sldId id="746" r:id="rId25"/>
    <p:sldId id="747" r:id="rId26"/>
    <p:sldId id="748" r:id="rId27"/>
    <p:sldId id="749" r:id="rId28"/>
    <p:sldId id="750" r:id="rId29"/>
    <p:sldId id="751" r:id="rId30"/>
    <p:sldId id="752" r:id="rId31"/>
    <p:sldId id="784" r:id="rId32"/>
    <p:sldId id="782" r:id="rId33"/>
    <p:sldId id="755" r:id="rId34"/>
    <p:sldId id="756" r:id="rId35"/>
    <p:sldId id="757" r:id="rId36"/>
    <p:sldId id="758" r:id="rId37"/>
    <p:sldId id="762" r:id="rId38"/>
    <p:sldId id="763" r:id="rId39"/>
    <p:sldId id="764" r:id="rId40"/>
    <p:sldId id="783" r:id="rId41"/>
    <p:sldId id="767" r:id="rId42"/>
    <p:sldId id="768" r:id="rId43"/>
    <p:sldId id="771" r:id="rId44"/>
    <p:sldId id="773" r:id="rId45"/>
    <p:sldId id="774" r:id="rId46"/>
    <p:sldId id="776" r:id="rId47"/>
    <p:sldId id="674" r:id="rId48"/>
    <p:sldId id="610" r:id="rId49"/>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FF6600"/>
    <a:srgbClr val="B3E2FF"/>
    <a:srgbClr val="FFFF99"/>
    <a:srgbClr val="FFE2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3896" autoAdjust="0"/>
  </p:normalViewPr>
  <p:slideViewPr>
    <p:cSldViewPr>
      <p:cViewPr varScale="1">
        <p:scale>
          <a:sx n="66" d="100"/>
          <a:sy n="66" d="100"/>
        </p:scale>
        <p:origin x="14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E6110-7FF6-4946-B720-B7466F7CDF4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E"/>
        </a:p>
      </dgm:t>
    </dgm:pt>
    <dgm:pt modelId="{F55A1867-2C5F-4532-8649-F751EA1610FB}">
      <dgm:prSet phldrT="[Text]" custT="1"/>
      <dgm:spPr/>
      <dgm:t>
        <a:bodyPr/>
        <a:lstStyle/>
        <a:p>
          <a:r>
            <a:rPr lang="en-IE" sz="1500" b="1" dirty="0" smtClean="0"/>
            <a:t>Internet platforms</a:t>
          </a:r>
          <a:endParaRPr lang="en-IE" sz="1500" b="1" dirty="0"/>
        </a:p>
      </dgm:t>
    </dgm:pt>
    <dgm:pt modelId="{3A675830-6873-4D8F-85D4-24F498005B86}" type="parTrans" cxnId="{881CC7F7-CAB5-410B-BC0A-F8083720CF91}">
      <dgm:prSet/>
      <dgm:spPr/>
      <dgm:t>
        <a:bodyPr/>
        <a:lstStyle/>
        <a:p>
          <a:endParaRPr lang="en-IE" sz="1500" b="1"/>
        </a:p>
      </dgm:t>
    </dgm:pt>
    <dgm:pt modelId="{6AF5DD01-9817-47C3-B34D-1F5B66639023}" type="sibTrans" cxnId="{881CC7F7-CAB5-410B-BC0A-F8083720CF91}">
      <dgm:prSet custT="1"/>
      <dgm:spPr/>
      <dgm:t>
        <a:bodyPr/>
        <a:lstStyle/>
        <a:p>
          <a:endParaRPr lang="en-IE" sz="1500" b="1"/>
        </a:p>
      </dgm:t>
    </dgm:pt>
    <dgm:pt modelId="{8D794424-3385-47E2-BBD8-5ECE813781D8}">
      <dgm:prSet phldrT="[Text]" custT="1"/>
      <dgm:spPr/>
      <dgm:t>
        <a:bodyPr/>
        <a:lstStyle/>
        <a:p>
          <a:r>
            <a:rPr lang="en-IE" sz="1500" b="1" dirty="0" smtClean="0"/>
            <a:t>Computer Hardware Platforms</a:t>
          </a:r>
          <a:endParaRPr lang="en-IE" sz="1500" b="1" dirty="0"/>
        </a:p>
      </dgm:t>
    </dgm:pt>
    <dgm:pt modelId="{0BF3C503-F046-48EE-8001-7B6910BF330F}" type="parTrans" cxnId="{A4EC26AE-5ABE-411E-B853-A1C967FF2773}">
      <dgm:prSet/>
      <dgm:spPr/>
      <dgm:t>
        <a:bodyPr/>
        <a:lstStyle/>
        <a:p>
          <a:endParaRPr lang="en-IE" sz="1500" b="1"/>
        </a:p>
      </dgm:t>
    </dgm:pt>
    <dgm:pt modelId="{B03C3CD6-22C8-471A-A6EE-D092251B4DDC}" type="sibTrans" cxnId="{A4EC26AE-5ABE-411E-B853-A1C967FF2773}">
      <dgm:prSet custT="1"/>
      <dgm:spPr/>
      <dgm:t>
        <a:bodyPr/>
        <a:lstStyle/>
        <a:p>
          <a:endParaRPr lang="en-IE" sz="1500" b="1"/>
        </a:p>
      </dgm:t>
    </dgm:pt>
    <dgm:pt modelId="{4BB4A20F-6442-4940-A747-521DEA652EA0}">
      <dgm:prSet phldrT="[Text]" custT="1"/>
      <dgm:spPr/>
      <dgm:t>
        <a:bodyPr/>
        <a:lstStyle/>
        <a:p>
          <a:r>
            <a:rPr lang="en-IE" sz="1500" b="1" dirty="0" smtClean="0"/>
            <a:t>Operating Systems</a:t>
          </a:r>
          <a:endParaRPr lang="en-IE" sz="1500" b="1" dirty="0"/>
        </a:p>
      </dgm:t>
    </dgm:pt>
    <dgm:pt modelId="{2F56A7F1-EDAC-44B6-8BA6-A8815B63A8A6}" type="parTrans" cxnId="{983B2237-B5E1-480A-8D14-05461F0264A5}">
      <dgm:prSet/>
      <dgm:spPr/>
      <dgm:t>
        <a:bodyPr/>
        <a:lstStyle/>
        <a:p>
          <a:endParaRPr lang="en-IE" sz="1500" b="1"/>
        </a:p>
      </dgm:t>
    </dgm:pt>
    <dgm:pt modelId="{17E2048B-927C-4361-903D-8891C5DE0329}" type="sibTrans" cxnId="{983B2237-B5E1-480A-8D14-05461F0264A5}">
      <dgm:prSet custT="1"/>
      <dgm:spPr/>
      <dgm:t>
        <a:bodyPr/>
        <a:lstStyle/>
        <a:p>
          <a:endParaRPr lang="en-IE" sz="1500" b="1"/>
        </a:p>
      </dgm:t>
    </dgm:pt>
    <dgm:pt modelId="{CB03A7DF-4A78-4577-AAD3-CD5A805CEDB4}">
      <dgm:prSet phldrT="[Text]" custT="1"/>
      <dgm:spPr/>
      <dgm:t>
        <a:bodyPr/>
        <a:lstStyle/>
        <a:p>
          <a:r>
            <a:rPr lang="en-IE" sz="1500" b="1" dirty="0" smtClean="0"/>
            <a:t>Enterprise Software Applications</a:t>
          </a:r>
          <a:endParaRPr lang="en-IE" sz="1500" b="1" dirty="0"/>
        </a:p>
      </dgm:t>
    </dgm:pt>
    <dgm:pt modelId="{DA0C1981-A407-483B-B5C0-D7FD0680CADB}" type="parTrans" cxnId="{0982B06E-72A0-4629-B6B7-26FB3D161110}">
      <dgm:prSet/>
      <dgm:spPr/>
      <dgm:t>
        <a:bodyPr/>
        <a:lstStyle/>
        <a:p>
          <a:endParaRPr lang="en-IE" sz="1500" b="1"/>
        </a:p>
      </dgm:t>
    </dgm:pt>
    <dgm:pt modelId="{FF7DC229-0DCE-4B75-9B58-8D4A09891346}" type="sibTrans" cxnId="{0982B06E-72A0-4629-B6B7-26FB3D161110}">
      <dgm:prSet custT="1"/>
      <dgm:spPr/>
      <dgm:t>
        <a:bodyPr/>
        <a:lstStyle/>
        <a:p>
          <a:endParaRPr lang="en-IE" sz="1500" b="1"/>
        </a:p>
      </dgm:t>
    </dgm:pt>
    <dgm:pt modelId="{CA19AF80-D6A4-4E80-83CB-8611AC81DA77}">
      <dgm:prSet phldrT="[Text]" custT="1"/>
      <dgm:spPr/>
      <dgm:t>
        <a:bodyPr/>
        <a:lstStyle/>
        <a:p>
          <a:r>
            <a:rPr lang="en-IE" sz="1500" b="1" dirty="0" smtClean="0"/>
            <a:t>Networking Telecommunications</a:t>
          </a:r>
          <a:endParaRPr lang="en-IE" sz="1500" b="1" dirty="0"/>
        </a:p>
      </dgm:t>
    </dgm:pt>
    <dgm:pt modelId="{656560D5-152E-4C2F-9899-0B8A3CA94FE9}" type="parTrans" cxnId="{459E11EB-42A5-40BA-ACDF-0F6A8B082F92}">
      <dgm:prSet/>
      <dgm:spPr/>
      <dgm:t>
        <a:bodyPr/>
        <a:lstStyle/>
        <a:p>
          <a:endParaRPr lang="en-IE" sz="1500" b="1"/>
        </a:p>
      </dgm:t>
    </dgm:pt>
    <dgm:pt modelId="{060280FD-22E8-438E-947D-AAFB9640588D}" type="sibTrans" cxnId="{459E11EB-42A5-40BA-ACDF-0F6A8B082F92}">
      <dgm:prSet custT="1"/>
      <dgm:spPr/>
      <dgm:t>
        <a:bodyPr/>
        <a:lstStyle/>
        <a:p>
          <a:endParaRPr lang="en-IE" sz="1500" b="1"/>
        </a:p>
      </dgm:t>
    </dgm:pt>
    <dgm:pt modelId="{C385B1C4-D908-4DD0-BCA6-BC5EE4A35016}">
      <dgm:prSet custT="1"/>
      <dgm:spPr/>
      <dgm:t>
        <a:bodyPr/>
        <a:lstStyle/>
        <a:p>
          <a:r>
            <a:rPr lang="en-IE" sz="1500" b="1" dirty="0" smtClean="0"/>
            <a:t>Consultants and system Integrators</a:t>
          </a:r>
          <a:endParaRPr lang="en-IE" sz="1500" b="1" dirty="0"/>
        </a:p>
      </dgm:t>
    </dgm:pt>
    <dgm:pt modelId="{7B23CD73-3855-48DC-9E05-C8A05C2E3CE8}" type="parTrans" cxnId="{3A8A4677-7FE7-4AE6-AF43-EBA36E6CA356}">
      <dgm:prSet/>
      <dgm:spPr/>
      <dgm:t>
        <a:bodyPr/>
        <a:lstStyle/>
        <a:p>
          <a:endParaRPr lang="en-IE" sz="1500" b="1"/>
        </a:p>
      </dgm:t>
    </dgm:pt>
    <dgm:pt modelId="{6AC4F89A-F969-4B05-907F-2B419220F524}" type="sibTrans" cxnId="{3A8A4677-7FE7-4AE6-AF43-EBA36E6CA356}">
      <dgm:prSet custT="1"/>
      <dgm:spPr/>
      <dgm:t>
        <a:bodyPr/>
        <a:lstStyle/>
        <a:p>
          <a:endParaRPr lang="en-IE" sz="1500" b="1"/>
        </a:p>
      </dgm:t>
    </dgm:pt>
    <dgm:pt modelId="{0E078439-3A34-4DDB-B9B3-301EC61039C1}">
      <dgm:prSet custT="1"/>
      <dgm:spPr/>
      <dgm:t>
        <a:bodyPr/>
        <a:lstStyle/>
        <a:p>
          <a:r>
            <a:rPr lang="en-IE" sz="1500" b="1" dirty="0" smtClean="0"/>
            <a:t>Data Management and Storage</a:t>
          </a:r>
          <a:endParaRPr lang="en-IE" sz="1500" b="1" dirty="0"/>
        </a:p>
      </dgm:t>
    </dgm:pt>
    <dgm:pt modelId="{18370A41-163F-4DFF-BE39-3166D97B169C}" type="parTrans" cxnId="{EEAF2A4A-A4C0-4373-8FE8-A173E88E2280}">
      <dgm:prSet/>
      <dgm:spPr/>
      <dgm:t>
        <a:bodyPr/>
        <a:lstStyle/>
        <a:p>
          <a:endParaRPr lang="en-IE" sz="1500" b="1"/>
        </a:p>
      </dgm:t>
    </dgm:pt>
    <dgm:pt modelId="{F9D06839-3818-4D31-AEDA-6BD8E257CA06}" type="sibTrans" cxnId="{EEAF2A4A-A4C0-4373-8FE8-A173E88E2280}">
      <dgm:prSet custT="1"/>
      <dgm:spPr/>
      <dgm:t>
        <a:bodyPr/>
        <a:lstStyle/>
        <a:p>
          <a:endParaRPr lang="en-IE" sz="1500" b="1"/>
        </a:p>
      </dgm:t>
    </dgm:pt>
    <dgm:pt modelId="{C6D9AD8E-E144-42A4-A202-B309A87EF8F6}" type="pres">
      <dgm:prSet presAssocID="{71AE6110-7FF6-4946-B720-B7466F7CDF4D}" presName="cycle" presStyleCnt="0">
        <dgm:presLayoutVars>
          <dgm:dir/>
          <dgm:resizeHandles val="exact"/>
        </dgm:presLayoutVars>
      </dgm:prSet>
      <dgm:spPr/>
      <dgm:t>
        <a:bodyPr/>
        <a:lstStyle/>
        <a:p>
          <a:endParaRPr lang="en-IE"/>
        </a:p>
      </dgm:t>
    </dgm:pt>
    <dgm:pt modelId="{AD0FF677-61F6-44DD-9E9C-E46EF41E79E3}" type="pres">
      <dgm:prSet presAssocID="{F55A1867-2C5F-4532-8649-F751EA1610FB}" presName="node" presStyleLbl="node1" presStyleIdx="0" presStyleCnt="7" custScaleX="154280" custScaleY="164907">
        <dgm:presLayoutVars>
          <dgm:bulletEnabled val="1"/>
        </dgm:presLayoutVars>
      </dgm:prSet>
      <dgm:spPr/>
      <dgm:t>
        <a:bodyPr/>
        <a:lstStyle/>
        <a:p>
          <a:endParaRPr lang="en-IE"/>
        </a:p>
      </dgm:t>
    </dgm:pt>
    <dgm:pt modelId="{46825806-D890-4AB3-A46A-C9CFBBD49103}" type="pres">
      <dgm:prSet presAssocID="{6AF5DD01-9817-47C3-B34D-1F5B66639023}" presName="sibTrans" presStyleLbl="sibTrans2D1" presStyleIdx="0" presStyleCnt="7"/>
      <dgm:spPr/>
      <dgm:t>
        <a:bodyPr/>
        <a:lstStyle/>
        <a:p>
          <a:endParaRPr lang="en-IE"/>
        </a:p>
      </dgm:t>
    </dgm:pt>
    <dgm:pt modelId="{962027D3-3B5A-4C62-BFC4-FD1E405E7F8E}" type="pres">
      <dgm:prSet presAssocID="{6AF5DD01-9817-47C3-B34D-1F5B66639023}" presName="connectorText" presStyleLbl="sibTrans2D1" presStyleIdx="0" presStyleCnt="7"/>
      <dgm:spPr/>
      <dgm:t>
        <a:bodyPr/>
        <a:lstStyle/>
        <a:p>
          <a:endParaRPr lang="en-IE"/>
        </a:p>
      </dgm:t>
    </dgm:pt>
    <dgm:pt modelId="{534F4938-C2DA-4729-99CD-04F308477600}" type="pres">
      <dgm:prSet presAssocID="{8D794424-3385-47E2-BBD8-5ECE813781D8}" presName="node" presStyleLbl="node1" presStyleIdx="1" presStyleCnt="7" custScaleX="154280" custScaleY="164907">
        <dgm:presLayoutVars>
          <dgm:bulletEnabled val="1"/>
        </dgm:presLayoutVars>
      </dgm:prSet>
      <dgm:spPr/>
      <dgm:t>
        <a:bodyPr/>
        <a:lstStyle/>
        <a:p>
          <a:endParaRPr lang="en-IE"/>
        </a:p>
      </dgm:t>
    </dgm:pt>
    <dgm:pt modelId="{0DDD2254-281F-4F70-82E8-A54AF74EC152}" type="pres">
      <dgm:prSet presAssocID="{B03C3CD6-22C8-471A-A6EE-D092251B4DDC}" presName="sibTrans" presStyleLbl="sibTrans2D1" presStyleIdx="1" presStyleCnt="7"/>
      <dgm:spPr/>
      <dgm:t>
        <a:bodyPr/>
        <a:lstStyle/>
        <a:p>
          <a:endParaRPr lang="en-IE"/>
        </a:p>
      </dgm:t>
    </dgm:pt>
    <dgm:pt modelId="{97E84CF0-23FD-4C2A-8E84-F58C09117B91}" type="pres">
      <dgm:prSet presAssocID="{B03C3CD6-22C8-471A-A6EE-D092251B4DDC}" presName="connectorText" presStyleLbl="sibTrans2D1" presStyleIdx="1" presStyleCnt="7"/>
      <dgm:spPr/>
      <dgm:t>
        <a:bodyPr/>
        <a:lstStyle/>
        <a:p>
          <a:endParaRPr lang="en-IE"/>
        </a:p>
      </dgm:t>
    </dgm:pt>
    <dgm:pt modelId="{E3D3093D-E8FC-4A52-90FF-6FEC525D39C8}" type="pres">
      <dgm:prSet presAssocID="{4BB4A20F-6442-4940-A747-521DEA652EA0}" presName="node" presStyleLbl="node1" presStyleIdx="2" presStyleCnt="7" custScaleX="154280" custScaleY="164907">
        <dgm:presLayoutVars>
          <dgm:bulletEnabled val="1"/>
        </dgm:presLayoutVars>
      </dgm:prSet>
      <dgm:spPr/>
      <dgm:t>
        <a:bodyPr/>
        <a:lstStyle/>
        <a:p>
          <a:endParaRPr lang="en-IE"/>
        </a:p>
      </dgm:t>
    </dgm:pt>
    <dgm:pt modelId="{ED3008E2-9FD2-4DE7-B419-48236924D355}" type="pres">
      <dgm:prSet presAssocID="{17E2048B-927C-4361-903D-8891C5DE0329}" presName="sibTrans" presStyleLbl="sibTrans2D1" presStyleIdx="2" presStyleCnt="7"/>
      <dgm:spPr/>
      <dgm:t>
        <a:bodyPr/>
        <a:lstStyle/>
        <a:p>
          <a:endParaRPr lang="en-IE"/>
        </a:p>
      </dgm:t>
    </dgm:pt>
    <dgm:pt modelId="{42BF9CE3-F25F-432C-835B-8F20AB8975FB}" type="pres">
      <dgm:prSet presAssocID="{17E2048B-927C-4361-903D-8891C5DE0329}" presName="connectorText" presStyleLbl="sibTrans2D1" presStyleIdx="2" presStyleCnt="7"/>
      <dgm:spPr/>
      <dgm:t>
        <a:bodyPr/>
        <a:lstStyle/>
        <a:p>
          <a:endParaRPr lang="en-IE"/>
        </a:p>
      </dgm:t>
    </dgm:pt>
    <dgm:pt modelId="{D15E31EE-12FB-4F6B-8654-5F12D91B7DCD}" type="pres">
      <dgm:prSet presAssocID="{CB03A7DF-4A78-4577-AAD3-CD5A805CEDB4}" presName="node" presStyleLbl="node1" presStyleIdx="3" presStyleCnt="7" custScaleX="154280" custScaleY="164907">
        <dgm:presLayoutVars>
          <dgm:bulletEnabled val="1"/>
        </dgm:presLayoutVars>
      </dgm:prSet>
      <dgm:spPr/>
      <dgm:t>
        <a:bodyPr/>
        <a:lstStyle/>
        <a:p>
          <a:endParaRPr lang="en-IE"/>
        </a:p>
      </dgm:t>
    </dgm:pt>
    <dgm:pt modelId="{82D392AD-E782-4B9C-B9D6-D1CB6ACE0A58}" type="pres">
      <dgm:prSet presAssocID="{FF7DC229-0DCE-4B75-9B58-8D4A09891346}" presName="sibTrans" presStyleLbl="sibTrans2D1" presStyleIdx="3" presStyleCnt="7"/>
      <dgm:spPr/>
      <dgm:t>
        <a:bodyPr/>
        <a:lstStyle/>
        <a:p>
          <a:endParaRPr lang="en-IE"/>
        </a:p>
      </dgm:t>
    </dgm:pt>
    <dgm:pt modelId="{3081A049-9DD9-4518-904E-AA5F269C28A5}" type="pres">
      <dgm:prSet presAssocID="{FF7DC229-0DCE-4B75-9B58-8D4A09891346}" presName="connectorText" presStyleLbl="sibTrans2D1" presStyleIdx="3" presStyleCnt="7"/>
      <dgm:spPr/>
      <dgm:t>
        <a:bodyPr/>
        <a:lstStyle/>
        <a:p>
          <a:endParaRPr lang="en-IE"/>
        </a:p>
      </dgm:t>
    </dgm:pt>
    <dgm:pt modelId="{E7A690F9-01C8-48EA-A4AC-7C18951C7DD0}" type="pres">
      <dgm:prSet presAssocID="{CA19AF80-D6A4-4E80-83CB-8611AC81DA77}" presName="node" presStyleLbl="node1" presStyleIdx="4" presStyleCnt="7" custScaleX="154280" custScaleY="164907">
        <dgm:presLayoutVars>
          <dgm:bulletEnabled val="1"/>
        </dgm:presLayoutVars>
      </dgm:prSet>
      <dgm:spPr/>
      <dgm:t>
        <a:bodyPr/>
        <a:lstStyle/>
        <a:p>
          <a:endParaRPr lang="en-IE"/>
        </a:p>
      </dgm:t>
    </dgm:pt>
    <dgm:pt modelId="{2D74650B-4792-472F-9458-F0490E854F7B}" type="pres">
      <dgm:prSet presAssocID="{060280FD-22E8-438E-947D-AAFB9640588D}" presName="sibTrans" presStyleLbl="sibTrans2D1" presStyleIdx="4" presStyleCnt="7"/>
      <dgm:spPr/>
      <dgm:t>
        <a:bodyPr/>
        <a:lstStyle/>
        <a:p>
          <a:endParaRPr lang="en-IE"/>
        </a:p>
      </dgm:t>
    </dgm:pt>
    <dgm:pt modelId="{AB6AA223-8ED0-40CF-BA25-5172FB743156}" type="pres">
      <dgm:prSet presAssocID="{060280FD-22E8-438E-947D-AAFB9640588D}" presName="connectorText" presStyleLbl="sibTrans2D1" presStyleIdx="4" presStyleCnt="7"/>
      <dgm:spPr/>
      <dgm:t>
        <a:bodyPr/>
        <a:lstStyle/>
        <a:p>
          <a:endParaRPr lang="en-IE"/>
        </a:p>
      </dgm:t>
    </dgm:pt>
    <dgm:pt modelId="{333195C2-A71F-4475-9D90-15295B5DDCE3}" type="pres">
      <dgm:prSet presAssocID="{C385B1C4-D908-4DD0-BCA6-BC5EE4A35016}" presName="node" presStyleLbl="node1" presStyleIdx="5" presStyleCnt="7" custScaleX="154280" custScaleY="164907">
        <dgm:presLayoutVars>
          <dgm:bulletEnabled val="1"/>
        </dgm:presLayoutVars>
      </dgm:prSet>
      <dgm:spPr/>
      <dgm:t>
        <a:bodyPr/>
        <a:lstStyle/>
        <a:p>
          <a:endParaRPr lang="en-IE"/>
        </a:p>
      </dgm:t>
    </dgm:pt>
    <dgm:pt modelId="{311441EC-7FB1-461D-AAFB-FBE20717B6C4}" type="pres">
      <dgm:prSet presAssocID="{6AC4F89A-F969-4B05-907F-2B419220F524}" presName="sibTrans" presStyleLbl="sibTrans2D1" presStyleIdx="5" presStyleCnt="7"/>
      <dgm:spPr/>
      <dgm:t>
        <a:bodyPr/>
        <a:lstStyle/>
        <a:p>
          <a:endParaRPr lang="en-IE"/>
        </a:p>
      </dgm:t>
    </dgm:pt>
    <dgm:pt modelId="{4241AE68-F89E-482A-B685-9161D7EC7BDC}" type="pres">
      <dgm:prSet presAssocID="{6AC4F89A-F969-4B05-907F-2B419220F524}" presName="connectorText" presStyleLbl="sibTrans2D1" presStyleIdx="5" presStyleCnt="7"/>
      <dgm:spPr/>
      <dgm:t>
        <a:bodyPr/>
        <a:lstStyle/>
        <a:p>
          <a:endParaRPr lang="en-IE"/>
        </a:p>
      </dgm:t>
    </dgm:pt>
    <dgm:pt modelId="{EE1889F4-09D5-45E1-88CB-A00080AE71EF}" type="pres">
      <dgm:prSet presAssocID="{0E078439-3A34-4DDB-B9B3-301EC61039C1}" presName="node" presStyleLbl="node1" presStyleIdx="6" presStyleCnt="7" custScaleX="154280" custScaleY="164907">
        <dgm:presLayoutVars>
          <dgm:bulletEnabled val="1"/>
        </dgm:presLayoutVars>
      </dgm:prSet>
      <dgm:spPr/>
      <dgm:t>
        <a:bodyPr/>
        <a:lstStyle/>
        <a:p>
          <a:endParaRPr lang="en-IE"/>
        </a:p>
      </dgm:t>
    </dgm:pt>
    <dgm:pt modelId="{A7CE8C84-D7C7-4854-9F91-D49FB7530BC1}" type="pres">
      <dgm:prSet presAssocID="{F9D06839-3818-4D31-AEDA-6BD8E257CA06}" presName="sibTrans" presStyleLbl="sibTrans2D1" presStyleIdx="6" presStyleCnt="7"/>
      <dgm:spPr/>
      <dgm:t>
        <a:bodyPr/>
        <a:lstStyle/>
        <a:p>
          <a:endParaRPr lang="en-IE"/>
        </a:p>
      </dgm:t>
    </dgm:pt>
    <dgm:pt modelId="{C2AD066B-C5F4-48C9-BA99-4633E06AEFB0}" type="pres">
      <dgm:prSet presAssocID="{F9D06839-3818-4D31-AEDA-6BD8E257CA06}" presName="connectorText" presStyleLbl="sibTrans2D1" presStyleIdx="6" presStyleCnt="7"/>
      <dgm:spPr/>
      <dgm:t>
        <a:bodyPr/>
        <a:lstStyle/>
        <a:p>
          <a:endParaRPr lang="en-IE"/>
        </a:p>
      </dgm:t>
    </dgm:pt>
  </dgm:ptLst>
  <dgm:cxnLst>
    <dgm:cxn modelId="{983B2237-B5E1-480A-8D14-05461F0264A5}" srcId="{71AE6110-7FF6-4946-B720-B7466F7CDF4D}" destId="{4BB4A20F-6442-4940-A747-521DEA652EA0}" srcOrd="2" destOrd="0" parTransId="{2F56A7F1-EDAC-44B6-8BA6-A8815B63A8A6}" sibTransId="{17E2048B-927C-4361-903D-8891C5DE0329}"/>
    <dgm:cxn modelId="{D3CC45A2-EAE7-4B0F-B305-9A911F009949}" type="presOf" srcId="{71AE6110-7FF6-4946-B720-B7466F7CDF4D}" destId="{C6D9AD8E-E144-42A4-A202-B309A87EF8F6}" srcOrd="0" destOrd="0" presId="urn:microsoft.com/office/officeart/2005/8/layout/cycle2"/>
    <dgm:cxn modelId="{8E5D55BE-AA47-493B-B092-27C566BC1388}" type="presOf" srcId="{FF7DC229-0DCE-4B75-9B58-8D4A09891346}" destId="{82D392AD-E782-4B9C-B9D6-D1CB6ACE0A58}" srcOrd="0" destOrd="0" presId="urn:microsoft.com/office/officeart/2005/8/layout/cycle2"/>
    <dgm:cxn modelId="{97932F09-1B56-4364-BD40-5397579455CD}" type="presOf" srcId="{CB03A7DF-4A78-4577-AAD3-CD5A805CEDB4}" destId="{D15E31EE-12FB-4F6B-8654-5F12D91B7DCD}" srcOrd="0" destOrd="0" presId="urn:microsoft.com/office/officeart/2005/8/layout/cycle2"/>
    <dgm:cxn modelId="{C1105E43-AF1C-4D7C-BA6A-6D01F13889C5}" type="presOf" srcId="{B03C3CD6-22C8-471A-A6EE-D092251B4DDC}" destId="{97E84CF0-23FD-4C2A-8E84-F58C09117B91}" srcOrd="1" destOrd="0" presId="urn:microsoft.com/office/officeart/2005/8/layout/cycle2"/>
    <dgm:cxn modelId="{B9C07127-85E6-4A7B-A9D9-6A0038CAD03C}" type="presOf" srcId="{17E2048B-927C-4361-903D-8891C5DE0329}" destId="{ED3008E2-9FD2-4DE7-B419-48236924D355}" srcOrd="0" destOrd="0" presId="urn:microsoft.com/office/officeart/2005/8/layout/cycle2"/>
    <dgm:cxn modelId="{69969D92-8452-4664-83AD-76E37B35871A}" type="presOf" srcId="{060280FD-22E8-438E-947D-AAFB9640588D}" destId="{AB6AA223-8ED0-40CF-BA25-5172FB743156}" srcOrd="1" destOrd="0" presId="urn:microsoft.com/office/officeart/2005/8/layout/cycle2"/>
    <dgm:cxn modelId="{3A8A4677-7FE7-4AE6-AF43-EBA36E6CA356}" srcId="{71AE6110-7FF6-4946-B720-B7466F7CDF4D}" destId="{C385B1C4-D908-4DD0-BCA6-BC5EE4A35016}" srcOrd="5" destOrd="0" parTransId="{7B23CD73-3855-48DC-9E05-C8A05C2E3CE8}" sibTransId="{6AC4F89A-F969-4B05-907F-2B419220F524}"/>
    <dgm:cxn modelId="{881CC7F7-CAB5-410B-BC0A-F8083720CF91}" srcId="{71AE6110-7FF6-4946-B720-B7466F7CDF4D}" destId="{F55A1867-2C5F-4532-8649-F751EA1610FB}" srcOrd="0" destOrd="0" parTransId="{3A675830-6873-4D8F-85D4-24F498005B86}" sibTransId="{6AF5DD01-9817-47C3-B34D-1F5B66639023}"/>
    <dgm:cxn modelId="{EEAF2A4A-A4C0-4373-8FE8-A173E88E2280}" srcId="{71AE6110-7FF6-4946-B720-B7466F7CDF4D}" destId="{0E078439-3A34-4DDB-B9B3-301EC61039C1}" srcOrd="6" destOrd="0" parTransId="{18370A41-163F-4DFF-BE39-3166D97B169C}" sibTransId="{F9D06839-3818-4D31-AEDA-6BD8E257CA06}"/>
    <dgm:cxn modelId="{CC695B07-1125-403C-8D6B-CC0D2C553F09}" type="presOf" srcId="{4BB4A20F-6442-4940-A747-521DEA652EA0}" destId="{E3D3093D-E8FC-4A52-90FF-6FEC525D39C8}" srcOrd="0" destOrd="0" presId="urn:microsoft.com/office/officeart/2005/8/layout/cycle2"/>
    <dgm:cxn modelId="{F5B3B11C-8436-4C11-BAB9-2B838232091F}" type="presOf" srcId="{0E078439-3A34-4DDB-B9B3-301EC61039C1}" destId="{EE1889F4-09D5-45E1-88CB-A00080AE71EF}" srcOrd="0" destOrd="0" presId="urn:microsoft.com/office/officeart/2005/8/layout/cycle2"/>
    <dgm:cxn modelId="{1EEEBF06-D8AA-438B-A108-FC2EFE5A01B1}" type="presOf" srcId="{8D794424-3385-47E2-BBD8-5ECE813781D8}" destId="{534F4938-C2DA-4729-99CD-04F308477600}" srcOrd="0" destOrd="0" presId="urn:microsoft.com/office/officeart/2005/8/layout/cycle2"/>
    <dgm:cxn modelId="{33E54864-1599-4F5F-8F38-23551671DB12}" type="presOf" srcId="{6AF5DD01-9817-47C3-B34D-1F5B66639023}" destId="{46825806-D890-4AB3-A46A-C9CFBBD49103}" srcOrd="0" destOrd="0" presId="urn:microsoft.com/office/officeart/2005/8/layout/cycle2"/>
    <dgm:cxn modelId="{15BD4492-0D49-4DCD-87BE-423102885AAE}" type="presOf" srcId="{F9D06839-3818-4D31-AEDA-6BD8E257CA06}" destId="{C2AD066B-C5F4-48C9-BA99-4633E06AEFB0}" srcOrd="1" destOrd="0" presId="urn:microsoft.com/office/officeart/2005/8/layout/cycle2"/>
    <dgm:cxn modelId="{8F570D49-E346-42DC-A55D-A39E190E5DDB}" type="presOf" srcId="{6AF5DD01-9817-47C3-B34D-1F5B66639023}" destId="{962027D3-3B5A-4C62-BFC4-FD1E405E7F8E}" srcOrd="1" destOrd="0" presId="urn:microsoft.com/office/officeart/2005/8/layout/cycle2"/>
    <dgm:cxn modelId="{A4EC26AE-5ABE-411E-B853-A1C967FF2773}" srcId="{71AE6110-7FF6-4946-B720-B7466F7CDF4D}" destId="{8D794424-3385-47E2-BBD8-5ECE813781D8}" srcOrd="1" destOrd="0" parTransId="{0BF3C503-F046-48EE-8001-7B6910BF330F}" sibTransId="{B03C3CD6-22C8-471A-A6EE-D092251B4DDC}"/>
    <dgm:cxn modelId="{F7638F00-F663-4A27-A54A-C606196CA082}" type="presOf" srcId="{B03C3CD6-22C8-471A-A6EE-D092251B4DDC}" destId="{0DDD2254-281F-4F70-82E8-A54AF74EC152}" srcOrd="0" destOrd="0" presId="urn:microsoft.com/office/officeart/2005/8/layout/cycle2"/>
    <dgm:cxn modelId="{EFFA8701-3D80-4794-8CA5-3730A92C9436}" type="presOf" srcId="{FF7DC229-0DCE-4B75-9B58-8D4A09891346}" destId="{3081A049-9DD9-4518-904E-AA5F269C28A5}" srcOrd="1" destOrd="0" presId="urn:microsoft.com/office/officeart/2005/8/layout/cycle2"/>
    <dgm:cxn modelId="{E65B55A8-1AB6-4359-95DE-AD8AF9C3F74C}" type="presOf" srcId="{F9D06839-3818-4D31-AEDA-6BD8E257CA06}" destId="{A7CE8C84-D7C7-4854-9F91-D49FB7530BC1}" srcOrd="0" destOrd="0" presId="urn:microsoft.com/office/officeart/2005/8/layout/cycle2"/>
    <dgm:cxn modelId="{BE3DB81B-5705-47DA-BF92-E5BD7A460CC8}" type="presOf" srcId="{060280FD-22E8-438E-947D-AAFB9640588D}" destId="{2D74650B-4792-472F-9458-F0490E854F7B}" srcOrd="0" destOrd="0" presId="urn:microsoft.com/office/officeart/2005/8/layout/cycle2"/>
    <dgm:cxn modelId="{5B411DD2-4CB0-49BD-89C9-7AFCC6B7DB4C}" type="presOf" srcId="{F55A1867-2C5F-4532-8649-F751EA1610FB}" destId="{AD0FF677-61F6-44DD-9E9C-E46EF41E79E3}" srcOrd="0" destOrd="0" presId="urn:microsoft.com/office/officeart/2005/8/layout/cycle2"/>
    <dgm:cxn modelId="{518DA834-66BF-4782-A749-61CFCA9AF66C}" type="presOf" srcId="{17E2048B-927C-4361-903D-8891C5DE0329}" destId="{42BF9CE3-F25F-432C-835B-8F20AB8975FB}" srcOrd="1" destOrd="0" presId="urn:microsoft.com/office/officeart/2005/8/layout/cycle2"/>
    <dgm:cxn modelId="{459E11EB-42A5-40BA-ACDF-0F6A8B082F92}" srcId="{71AE6110-7FF6-4946-B720-B7466F7CDF4D}" destId="{CA19AF80-D6A4-4E80-83CB-8611AC81DA77}" srcOrd="4" destOrd="0" parTransId="{656560D5-152E-4C2F-9899-0B8A3CA94FE9}" sibTransId="{060280FD-22E8-438E-947D-AAFB9640588D}"/>
    <dgm:cxn modelId="{61937C50-DFF6-45DF-B460-8FED0116F0B3}" type="presOf" srcId="{C385B1C4-D908-4DD0-BCA6-BC5EE4A35016}" destId="{333195C2-A71F-4475-9D90-15295B5DDCE3}" srcOrd="0" destOrd="0" presId="urn:microsoft.com/office/officeart/2005/8/layout/cycle2"/>
    <dgm:cxn modelId="{8840728A-E75D-4238-A3E5-1FE020076019}" type="presOf" srcId="{CA19AF80-D6A4-4E80-83CB-8611AC81DA77}" destId="{E7A690F9-01C8-48EA-A4AC-7C18951C7DD0}" srcOrd="0" destOrd="0" presId="urn:microsoft.com/office/officeart/2005/8/layout/cycle2"/>
    <dgm:cxn modelId="{4C628DE4-780F-4393-84CC-D68479018BDF}" type="presOf" srcId="{6AC4F89A-F969-4B05-907F-2B419220F524}" destId="{4241AE68-F89E-482A-B685-9161D7EC7BDC}" srcOrd="1" destOrd="0" presId="urn:microsoft.com/office/officeart/2005/8/layout/cycle2"/>
    <dgm:cxn modelId="{2E6F090B-AF34-4485-BEA1-E43626F502A8}" type="presOf" srcId="{6AC4F89A-F969-4B05-907F-2B419220F524}" destId="{311441EC-7FB1-461D-AAFB-FBE20717B6C4}" srcOrd="0" destOrd="0" presId="urn:microsoft.com/office/officeart/2005/8/layout/cycle2"/>
    <dgm:cxn modelId="{0982B06E-72A0-4629-B6B7-26FB3D161110}" srcId="{71AE6110-7FF6-4946-B720-B7466F7CDF4D}" destId="{CB03A7DF-4A78-4577-AAD3-CD5A805CEDB4}" srcOrd="3" destOrd="0" parTransId="{DA0C1981-A407-483B-B5C0-D7FD0680CADB}" sibTransId="{FF7DC229-0DCE-4B75-9B58-8D4A09891346}"/>
    <dgm:cxn modelId="{4037D913-A1D5-48EE-ADC2-9FCE115DC155}" type="presParOf" srcId="{C6D9AD8E-E144-42A4-A202-B309A87EF8F6}" destId="{AD0FF677-61F6-44DD-9E9C-E46EF41E79E3}" srcOrd="0" destOrd="0" presId="urn:microsoft.com/office/officeart/2005/8/layout/cycle2"/>
    <dgm:cxn modelId="{32E859C0-4D25-48B7-A738-CDDF77AF332D}" type="presParOf" srcId="{C6D9AD8E-E144-42A4-A202-B309A87EF8F6}" destId="{46825806-D890-4AB3-A46A-C9CFBBD49103}" srcOrd="1" destOrd="0" presId="urn:microsoft.com/office/officeart/2005/8/layout/cycle2"/>
    <dgm:cxn modelId="{14172FFA-3892-4333-8A95-232918A40768}" type="presParOf" srcId="{46825806-D890-4AB3-A46A-C9CFBBD49103}" destId="{962027D3-3B5A-4C62-BFC4-FD1E405E7F8E}" srcOrd="0" destOrd="0" presId="urn:microsoft.com/office/officeart/2005/8/layout/cycle2"/>
    <dgm:cxn modelId="{82CF68D5-77F1-447E-8704-5BB6F7BB7237}" type="presParOf" srcId="{C6D9AD8E-E144-42A4-A202-B309A87EF8F6}" destId="{534F4938-C2DA-4729-99CD-04F308477600}" srcOrd="2" destOrd="0" presId="urn:microsoft.com/office/officeart/2005/8/layout/cycle2"/>
    <dgm:cxn modelId="{F70D2DFD-74E1-42F9-821B-CFBF97FD2EF8}" type="presParOf" srcId="{C6D9AD8E-E144-42A4-A202-B309A87EF8F6}" destId="{0DDD2254-281F-4F70-82E8-A54AF74EC152}" srcOrd="3" destOrd="0" presId="urn:microsoft.com/office/officeart/2005/8/layout/cycle2"/>
    <dgm:cxn modelId="{5AD66244-EA9D-4FDD-8D03-764676E89AA4}" type="presParOf" srcId="{0DDD2254-281F-4F70-82E8-A54AF74EC152}" destId="{97E84CF0-23FD-4C2A-8E84-F58C09117B91}" srcOrd="0" destOrd="0" presId="urn:microsoft.com/office/officeart/2005/8/layout/cycle2"/>
    <dgm:cxn modelId="{CDE794C5-0AFD-4B24-AAEC-2D1943015394}" type="presParOf" srcId="{C6D9AD8E-E144-42A4-A202-B309A87EF8F6}" destId="{E3D3093D-E8FC-4A52-90FF-6FEC525D39C8}" srcOrd="4" destOrd="0" presId="urn:microsoft.com/office/officeart/2005/8/layout/cycle2"/>
    <dgm:cxn modelId="{F749312C-C3B4-4F78-B6B3-92E6FB4B7E1F}" type="presParOf" srcId="{C6D9AD8E-E144-42A4-A202-B309A87EF8F6}" destId="{ED3008E2-9FD2-4DE7-B419-48236924D355}" srcOrd="5" destOrd="0" presId="urn:microsoft.com/office/officeart/2005/8/layout/cycle2"/>
    <dgm:cxn modelId="{3EE0B9B3-2060-4096-8453-D8E5C8A0B978}" type="presParOf" srcId="{ED3008E2-9FD2-4DE7-B419-48236924D355}" destId="{42BF9CE3-F25F-432C-835B-8F20AB8975FB}" srcOrd="0" destOrd="0" presId="urn:microsoft.com/office/officeart/2005/8/layout/cycle2"/>
    <dgm:cxn modelId="{2FB3ECF5-FED7-4FFC-BCB7-409E3C24FBAE}" type="presParOf" srcId="{C6D9AD8E-E144-42A4-A202-B309A87EF8F6}" destId="{D15E31EE-12FB-4F6B-8654-5F12D91B7DCD}" srcOrd="6" destOrd="0" presId="urn:microsoft.com/office/officeart/2005/8/layout/cycle2"/>
    <dgm:cxn modelId="{B8B41E03-0938-49A1-B309-C62C9F81A54C}" type="presParOf" srcId="{C6D9AD8E-E144-42A4-A202-B309A87EF8F6}" destId="{82D392AD-E782-4B9C-B9D6-D1CB6ACE0A58}" srcOrd="7" destOrd="0" presId="urn:microsoft.com/office/officeart/2005/8/layout/cycle2"/>
    <dgm:cxn modelId="{341F0705-B784-48BE-B8AC-08AEE4D1E64A}" type="presParOf" srcId="{82D392AD-E782-4B9C-B9D6-D1CB6ACE0A58}" destId="{3081A049-9DD9-4518-904E-AA5F269C28A5}" srcOrd="0" destOrd="0" presId="urn:microsoft.com/office/officeart/2005/8/layout/cycle2"/>
    <dgm:cxn modelId="{FEC96CD2-0236-4D23-BD4A-8CA21DE6BC5F}" type="presParOf" srcId="{C6D9AD8E-E144-42A4-A202-B309A87EF8F6}" destId="{E7A690F9-01C8-48EA-A4AC-7C18951C7DD0}" srcOrd="8" destOrd="0" presId="urn:microsoft.com/office/officeart/2005/8/layout/cycle2"/>
    <dgm:cxn modelId="{C34BE9E2-5085-46F9-BEF4-50F3500515EF}" type="presParOf" srcId="{C6D9AD8E-E144-42A4-A202-B309A87EF8F6}" destId="{2D74650B-4792-472F-9458-F0490E854F7B}" srcOrd="9" destOrd="0" presId="urn:microsoft.com/office/officeart/2005/8/layout/cycle2"/>
    <dgm:cxn modelId="{80BA5674-B015-47CA-B75C-665E493D0FFF}" type="presParOf" srcId="{2D74650B-4792-472F-9458-F0490E854F7B}" destId="{AB6AA223-8ED0-40CF-BA25-5172FB743156}" srcOrd="0" destOrd="0" presId="urn:microsoft.com/office/officeart/2005/8/layout/cycle2"/>
    <dgm:cxn modelId="{5648A1C1-A2EA-4944-B908-B1732CA62531}" type="presParOf" srcId="{C6D9AD8E-E144-42A4-A202-B309A87EF8F6}" destId="{333195C2-A71F-4475-9D90-15295B5DDCE3}" srcOrd="10" destOrd="0" presId="urn:microsoft.com/office/officeart/2005/8/layout/cycle2"/>
    <dgm:cxn modelId="{C8903E60-3D48-45AB-86E6-B4B79AD606ED}" type="presParOf" srcId="{C6D9AD8E-E144-42A4-A202-B309A87EF8F6}" destId="{311441EC-7FB1-461D-AAFB-FBE20717B6C4}" srcOrd="11" destOrd="0" presId="urn:microsoft.com/office/officeart/2005/8/layout/cycle2"/>
    <dgm:cxn modelId="{4D6944A9-2B33-4C5C-8E6F-A9D05639BB1B}" type="presParOf" srcId="{311441EC-7FB1-461D-AAFB-FBE20717B6C4}" destId="{4241AE68-F89E-482A-B685-9161D7EC7BDC}" srcOrd="0" destOrd="0" presId="urn:microsoft.com/office/officeart/2005/8/layout/cycle2"/>
    <dgm:cxn modelId="{4F66C4D3-6A32-4D2E-99DD-801DBE131D2D}" type="presParOf" srcId="{C6D9AD8E-E144-42A4-A202-B309A87EF8F6}" destId="{EE1889F4-09D5-45E1-88CB-A00080AE71EF}" srcOrd="12" destOrd="0" presId="urn:microsoft.com/office/officeart/2005/8/layout/cycle2"/>
    <dgm:cxn modelId="{5BCD7106-FB37-4880-9774-2B2162513F0C}" type="presParOf" srcId="{C6D9AD8E-E144-42A4-A202-B309A87EF8F6}" destId="{A7CE8C84-D7C7-4854-9F91-D49FB7530BC1}" srcOrd="13" destOrd="0" presId="urn:microsoft.com/office/officeart/2005/8/layout/cycle2"/>
    <dgm:cxn modelId="{34EF6F56-CE1A-4AD2-A72B-0D73323E9B84}" type="presParOf" srcId="{A7CE8C84-D7C7-4854-9F91-D49FB7530BC1}" destId="{C2AD066B-C5F4-48C9-BA99-4633E06AEFB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2EFDBD1E-0455-4ACF-A62D-834F1550D6D3}" type="datetimeFigureOut">
              <a:rPr lang="en-GB" smtClean="0"/>
              <a:t>12/02/2014</a:t>
            </a:fld>
            <a:endParaRPr lang="en-GB"/>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6129D33D-5743-4426-B759-35DAA819D698}" type="slidenum">
              <a:rPr lang="en-GB" smtClean="0"/>
              <a:t>‹#›</a:t>
            </a:fld>
            <a:endParaRPr lang="en-GB"/>
          </a:p>
        </p:txBody>
      </p:sp>
    </p:spTree>
    <p:extLst>
      <p:ext uri="{BB962C8B-B14F-4D97-AF65-F5344CB8AC3E}">
        <p14:creationId xmlns:p14="http://schemas.microsoft.com/office/powerpoint/2010/main" val="358905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3E16177-4273-4DB6-8FFC-B9FA1AE3EE35}" type="slidenum">
              <a:rPr lang="en-US"/>
              <a:pPr eaLnBrk="1" hangingPunct="1"/>
              <a:t>2</a:t>
            </a:fld>
            <a:endParaRPr lang="en-US"/>
          </a:p>
        </p:txBody>
      </p:sp>
      <p:sp>
        <p:nvSpPr>
          <p:cNvPr id="48130" name="Rectangle 7"/>
          <p:cNvSpPr txBox="1">
            <a:spLocks noGrp="1" noChangeArrowheads="1"/>
          </p:cNvSpPr>
          <p:nvPr/>
        </p:nvSpPr>
        <p:spPr bwMode="auto">
          <a:xfrm>
            <a:off x="3773488" y="9409113"/>
            <a:ext cx="2887662" cy="4953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8C8C6532-2BE2-42EA-BD77-18771EBCBECD}" type="slidenum">
              <a:rPr lang="en-US" sz="1200">
                <a:latin typeface="Calibri" panose="020F0502020204030204" pitchFamily="34" charset="0"/>
              </a:rPr>
              <a:pPr algn="r" eaLnBrk="1" hangingPunct="1"/>
              <a:t>2</a:t>
            </a:fld>
            <a:endParaRPr lang="en-US" sz="1200">
              <a:latin typeface="Calibri" panose="020F0502020204030204" pitchFamily="34" charset="0"/>
            </a:endParaRPr>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p:spPr>
        <p:txBody>
          <a:bodyPr/>
          <a:lstStyle/>
          <a:p>
            <a:pPr eaLnBrk="1" hangingPunct="1">
              <a:spcBef>
                <a:spcPct val="0"/>
              </a:spcBef>
            </a:pPr>
            <a:endParaRPr lang="en-US" dirty="0" smtClean="0">
              <a:latin typeface="Arial" panose="020B0604020202020204" pitchFamily="34" charset="0"/>
            </a:endParaRPr>
          </a:p>
        </p:txBody>
      </p:sp>
    </p:spTree>
    <p:extLst>
      <p:ext uri="{BB962C8B-B14F-4D97-AF65-F5344CB8AC3E}">
        <p14:creationId xmlns:p14="http://schemas.microsoft.com/office/powerpoint/2010/main" val="3362845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F1C840-AA4F-410C-A69F-DECD35BD8040}" type="slidenum">
              <a:rPr lang="en-US"/>
              <a:pPr/>
              <a:t>11</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2661678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230DC8-5C4C-40F6-9B85-12415F2E3F25}" type="slidenum">
              <a:rPr lang="en-US"/>
              <a:pPr/>
              <a:t>12</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3784066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413E47-AFC4-4DE4-91B6-A6610966204C}" type="slidenum">
              <a:rPr lang="en-US"/>
              <a:pPr/>
              <a:t>13</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772359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F3836-A3B6-42C5-BADF-3ADD3F1F0047}" type="slidenum">
              <a:rPr lang="en-US"/>
              <a:pPr/>
              <a:t>14</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36852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5D2FD8-BB75-48C6-AC61-01413F1CF824}" type="slidenum">
              <a:rPr lang="en-US"/>
              <a:pPr/>
              <a:t>15</a:t>
            </a:fld>
            <a:endParaRPr lang="en-US"/>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a:xfrm>
            <a:off x="889000" y="4705350"/>
            <a:ext cx="4884738" cy="4457700"/>
          </a:xfrm>
        </p:spPr>
        <p:txBody>
          <a:bodyPr/>
          <a:lstStyle/>
          <a:p>
            <a:endParaRPr lang="en-US" dirty="0"/>
          </a:p>
        </p:txBody>
      </p:sp>
    </p:spTree>
    <p:extLst>
      <p:ext uri="{BB962C8B-B14F-4D97-AF65-F5344CB8AC3E}">
        <p14:creationId xmlns:p14="http://schemas.microsoft.com/office/powerpoint/2010/main" val="1091685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C2D2F-EAB6-4492-A4C7-6EE5EA1B037B}" type="slidenum">
              <a:rPr lang="en-US"/>
              <a:pPr/>
              <a:t>16</a:t>
            </a:fld>
            <a:endParaRPr lang="en-US"/>
          </a:p>
        </p:txBody>
      </p:sp>
      <p:sp>
        <p:nvSpPr>
          <p:cNvPr id="660482" name="Rectangle 2"/>
          <p:cNvSpPr>
            <a:spLocks noGrp="1" noRot="1" noChangeAspect="1" noChangeArrowheads="1" noTextEdit="1"/>
          </p:cNvSpPr>
          <p:nvPr>
            <p:ph type="sldImg"/>
          </p:nvPr>
        </p:nvSpPr>
        <p:spPr>
          <a:ln/>
        </p:spPr>
      </p:sp>
      <p:sp>
        <p:nvSpPr>
          <p:cNvPr id="660483"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4210788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42E9A2-1D29-41CA-8CA1-D568D140D1A1}" type="slidenum">
              <a:rPr lang="en-US"/>
              <a:pPr/>
              <a:t>17</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466900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F0BC3-064B-4994-A8CC-7759775B9D84}" type="slidenum">
              <a:rPr lang="en-US"/>
              <a:pPr/>
              <a:t>18</a:t>
            </a:fld>
            <a:endParaRPr lang="en-US"/>
          </a:p>
        </p:txBody>
      </p:sp>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3953136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4F51C1-8D71-485B-9651-6B4391F53BB9}" type="slidenum">
              <a:rPr lang="en-US"/>
              <a:pPr/>
              <a:t>19</a:t>
            </a:fld>
            <a:endParaRPr lang="en-US"/>
          </a:p>
        </p:txBody>
      </p:sp>
      <p:sp>
        <p:nvSpPr>
          <p:cNvPr id="670722" name="Rectangle 2"/>
          <p:cNvSpPr>
            <a:spLocks noGrp="1" noRot="1" noChangeAspect="1" noChangeArrowheads="1" noTextEdit="1"/>
          </p:cNvSpPr>
          <p:nvPr>
            <p:ph type="sldImg"/>
          </p:nvPr>
        </p:nvSpPr>
        <p:spPr>
          <a:ln/>
        </p:spPr>
      </p:sp>
      <p:sp>
        <p:nvSpPr>
          <p:cNvPr id="670723"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347390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20</a:t>
            </a:fld>
            <a:endParaRPr lang="en-GB"/>
          </a:p>
        </p:txBody>
      </p:sp>
    </p:spTree>
    <p:extLst>
      <p:ext uri="{BB962C8B-B14F-4D97-AF65-F5344CB8AC3E}">
        <p14:creationId xmlns:p14="http://schemas.microsoft.com/office/powerpoint/2010/main" val="396502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3</a:t>
            </a:fld>
            <a:endParaRPr lang="en-GB"/>
          </a:p>
        </p:txBody>
      </p:sp>
    </p:spTree>
    <p:extLst>
      <p:ext uri="{BB962C8B-B14F-4D97-AF65-F5344CB8AC3E}">
        <p14:creationId xmlns:p14="http://schemas.microsoft.com/office/powerpoint/2010/main" val="162353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DDD6D8-65F5-4CE2-8BF6-D62806FC4216}" type="slidenum">
              <a:rPr lang="en-US"/>
              <a:pPr/>
              <a:t>24</a:t>
            </a:fld>
            <a:endParaRPr lang="en-US"/>
          </a:p>
        </p:txBody>
      </p:sp>
      <p:sp>
        <p:nvSpPr>
          <p:cNvPr id="676866" name="Rectangle 2"/>
          <p:cNvSpPr>
            <a:spLocks noGrp="1" noRot="1" noChangeAspect="1" noChangeArrowheads="1" noTextEdit="1"/>
          </p:cNvSpPr>
          <p:nvPr>
            <p:ph type="sldImg"/>
          </p:nvPr>
        </p:nvSpPr>
        <p:spPr>
          <a:ln/>
        </p:spPr>
      </p:sp>
      <p:sp>
        <p:nvSpPr>
          <p:cNvPr id="676867" name="Rectangle 3"/>
          <p:cNvSpPr>
            <a:spLocks noGrp="1" noChangeArrowheads="1"/>
          </p:cNvSpPr>
          <p:nvPr>
            <p:ph type="body" idx="1"/>
          </p:nvPr>
        </p:nvSpPr>
        <p:spPr>
          <a:xfrm>
            <a:off x="889000" y="4705350"/>
            <a:ext cx="4884738" cy="4457700"/>
          </a:xfrm>
        </p:spPr>
        <p:txBody>
          <a:bodyPr/>
          <a:lstStyle/>
          <a:p>
            <a:endParaRPr lang="en-US" dirty="0"/>
          </a:p>
        </p:txBody>
      </p:sp>
    </p:spTree>
    <p:extLst>
      <p:ext uri="{BB962C8B-B14F-4D97-AF65-F5344CB8AC3E}">
        <p14:creationId xmlns:p14="http://schemas.microsoft.com/office/powerpoint/2010/main" val="459399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233805-43B2-460C-A5A1-3235EC499B11}" type="slidenum">
              <a:rPr lang="en-US"/>
              <a:pPr/>
              <a:t>25</a:t>
            </a:fld>
            <a:endParaRPr lang="en-US"/>
          </a:p>
        </p:txBody>
      </p:sp>
      <p:sp>
        <p:nvSpPr>
          <p:cNvPr id="678914" name="Rectangle 2"/>
          <p:cNvSpPr>
            <a:spLocks noGrp="1" noRot="1" noChangeAspect="1" noChangeArrowheads="1" noTextEdit="1"/>
          </p:cNvSpPr>
          <p:nvPr>
            <p:ph type="sldImg"/>
          </p:nvPr>
        </p:nvSpPr>
        <p:spPr>
          <a:ln/>
        </p:spPr>
      </p:sp>
      <p:sp>
        <p:nvSpPr>
          <p:cNvPr id="678915"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201691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94CBE5-5DA6-4183-89BD-F0C516AE6AF6}" type="slidenum">
              <a:rPr lang="en-US"/>
              <a:pPr/>
              <a:t>26</a:t>
            </a:fld>
            <a:endParaRPr lang="en-US"/>
          </a:p>
        </p:txBody>
      </p:sp>
      <p:sp>
        <p:nvSpPr>
          <p:cNvPr id="726018" name="Rectangle 2"/>
          <p:cNvSpPr>
            <a:spLocks noGrp="1" noRot="1" noChangeAspect="1" noChangeArrowheads="1" noTextEdit="1"/>
          </p:cNvSpPr>
          <p:nvPr>
            <p:ph type="sldImg"/>
          </p:nvPr>
        </p:nvSpPr>
        <p:spPr>
          <a:ln/>
        </p:spPr>
      </p:sp>
      <p:sp>
        <p:nvSpPr>
          <p:cNvPr id="726019" name="Rectangle 3"/>
          <p:cNvSpPr>
            <a:spLocks noGrp="1" noChangeArrowheads="1"/>
          </p:cNvSpPr>
          <p:nvPr>
            <p:ph type="body" idx="1"/>
          </p:nvPr>
        </p:nvSpPr>
        <p:spPr>
          <a:xfrm>
            <a:off x="889000" y="4705350"/>
            <a:ext cx="4884738" cy="4457700"/>
          </a:xfrm>
        </p:spPr>
        <p:txBody>
          <a:bodyPr/>
          <a:lstStyle/>
          <a:p>
            <a:endParaRPr lang="en-US" dirty="0"/>
          </a:p>
        </p:txBody>
      </p:sp>
    </p:spTree>
    <p:extLst>
      <p:ext uri="{BB962C8B-B14F-4D97-AF65-F5344CB8AC3E}">
        <p14:creationId xmlns:p14="http://schemas.microsoft.com/office/powerpoint/2010/main" val="2135933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7E03BE-9091-44D9-B03D-C969BE5697EA}" type="slidenum">
              <a:rPr lang="en-US"/>
              <a:pPr/>
              <a:t>27</a:t>
            </a:fld>
            <a:endParaRPr lang="en-US"/>
          </a:p>
        </p:txBody>
      </p:sp>
      <p:sp>
        <p:nvSpPr>
          <p:cNvPr id="680962" name="Rectangle 2"/>
          <p:cNvSpPr>
            <a:spLocks noGrp="1" noRot="1" noChangeAspect="1" noChangeArrowheads="1" noTextEdit="1"/>
          </p:cNvSpPr>
          <p:nvPr>
            <p:ph type="sldImg"/>
          </p:nvPr>
        </p:nvSpPr>
        <p:spPr>
          <a:ln/>
        </p:spPr>
      </p:sp>
      <p:sp>
        <p:nvSpPr>
          <p:cNvPr id="680963"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2971369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28309-71E4-433F-9649-2B9007941089}" type="slidenum">
              <a:rPr lang="en-US"/>
              <a:pPr/>
              <a:t>28</a:t>
            </a:fld>
            <a:endParaRPr lang="en-US"/>
          </a:p>
        </p:txBody>
      </p:sp>
      <p:sp>
        <p:nvSpPr>
          <p:cNvPr id="683010" name="Rectangle 2"/>
          <p:cNvSpPr>
            <a:spLocks noGrp="1" noRot="1" noChangeAspect="1" noChangeArrowheads="1" noTextEdit="1"/>
          </p:cNvSpPr>
          <p:nvPr>
            <p:ph type="sldImg"/>
          </p:nvPr>
        </p:nvSpPr>
        <p:spPr>
          <a:ln/>
        </p:spPr>
      </p:sp>
      <p:sp>
        <p:nvSpPr>
          <p:cNvPr id="683011"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35386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8BE6C-8E73-4CFF-9CB5-0F570E4431B3}" type="slidenum">
              <a:rPr lang="en-US"/>
              <a:pPr/>
              <a:t>29</a:t>
            </a:fld>
            <a:endParaRPr lang="en-US"/>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666980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231914-677B-4EA8-A962-04EBF727DA1B}" type="slidenum">
              <a:rPr lang="en-US"/>
              <a:pPr/>
              <a:t>30</a:t>
            </a:fld>
            <a:endParaRPr lang="en-US"/>
          </a:p>
        </p:txBody>
      </p:sp>
      <p:sp>
        <p:nvSpPr>
          <p:cNvPr id="687106" name="Rectangle 2"/>
          <p:cNvSpPr>
            <a:spLocks noGrp="1" noRot="1" noChangeAspect="1" noChangeArrowheads="1" noTextEdit="1"/>
          </p:cNvSpPr>
          <p:nvPr>
            <p:ph type="sldImg"/>
          </p:nvPr>
        </p:nvSpPr>
        <p:spPr>
          <a:ln/>
        </p:spPr>
      </p:sp>
      <p:sp>
        <p:nvSpPr>
          <p:cNvPr id="687107"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995316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31</a:t>
            </a:fld>
            <a:endParaRPr lang="en-GB"/>
          </a:p>
        </p:txBody>
      </p:sp>
    </p:spTree>
    <p:extLst>
      <p:ext uri="{BB962C8B-B14F-4D97-AF65-F5344CB8AC3E}">
        <p14:creationId xmlns:p14="http://schemas.microsoft.com/office/powerpoint/2010/main" val="78879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E363E-959A-4861-88D1-882C26D3A205}" type="slidenum">
              <a:rPr lang="en-US"/>
              <a:pPr/>
              <a:t>33</a:t>
            </a:fld>
            <a:endParaRPr lang="en-US"/>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3656854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BD66D1-BD16-4CF5-A3B3-6092A4D458D3}" type="slidenum">
              <a:rPr lang="en-US"/>
              <a:pPr/>
              <a:t>34</a:t>
            </a:fld>
            <a:endParaRPr lang="en-US"/>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296679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24609D-91C0-4497-8107-CD6AB3C9FAD8}" type="slidenum">
              <a:rPr lang="en-US"/>
              <a:pPr/>
              <a:t>4</a:t>
            </a:fld>
            <a:endParaRPr lang="en-US"/>
          </a:p>
        </p:txBody>
      </p:sp>
      <p:sp>
        <p:nvSpPr>
          <p:cNvPr id="635906" name="Rectangle 2"/>
          <p:cNvSpPr>
            <a:spLocks noGrp="1" noRot="1" noChangeAspect="1" noChangeArrowheads="1" noTextEdit="1"/>
          </p:cNvSpPr>
          <p:nvPr>
            <p:ph type="sldImg"/>
          </p:nvPr>
        </p:nvSpPr>
        <p:spPr>
          <a:ln/>
        </p:spPr>
      </p:sp>
      <p:sp>
        <p:nvSpPr>
          <p:cNvPr id="635907" name="Rectangle 3"/>
          <p:cNvSpPr>
            <a:spLocks noGrp="1" noChangeArrowheads="1"/>
          </p:cNvSpPr>
          <p:nvPr>
            <p:ph type="body" idx="1"/>
          </p:nvPr>
        </p:nvSpPr>
        <p:spPr>
          <a:xfrm>
            <a:off x="889000" y="4705350"/>
            <a:ext cx="4884738" cy="4457700"/>
          </a:xfrm>
        </p:spPr>
        <p:txBody>
          <a:bodyPr/>
          <a:lstStyle/>
          <a:p>
            <a:endParaRPr lang="en-US" dirty="0"/>
          </a:p>
        </p:txBody>
      </p:sp>
    </p:spTree>
    <p:extLst>
      <p:ext uri="{BB962C8B-B14F-4D97-AF65-F5344CB8AC3E}">
        <p14:creationId xmlns:p14="http://schemas.microsoft.com/office/powerpoint/2010/main" val="353241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243B3C-2A8C-4C1B-89CB-B1CF9688BD59}" type="slidenum">
              <a:rPr lang="en-US"/>
              <a:pPr/>
              <a:t>35</a:t>
            </a:fld>
            <a:endParaRPr lang="en-US"/>
          </a:p>
        </p:txBody>
      </p:sp>
      <p:sp>
        <p:nvSpPr>
          <p:cNvPr id="695298" name="Rectangle 2"/>
          <p:cNvSpPr>
            <a:spLocks noGrp="1" noRot="1" noChangeAspect="1" noChangeArrowheads="1" noTextEdit="1"/>
          </p:cNvSpPr>
          <p:nvPr>
            <p:ph type="sldImg"/>
          </p:nvPr>
        </p:nvSpPr>
        <p:spPr>
          <a:ln/>
        </p:spPr>
      </p:sp>
      <p:sp>
        <p:nvSpPr>
          <p:cNvPr id="695299"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2704815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783737-5789-406B-B07C-9EBA2381DF70}" type="slidenum">
              <a:rPr lang="en-US"/>
              <a:pPr/>
              <a:t>36</a:t>
            </a:fld>
            <a:endParaRPr lang="en-US"/>
          </a:p>
        </p:txBody>
      </p:sp>
      <p:sp>
        <p:nvSpPr>
          <p:cNvPr id="732162" name="Rectangle 2"/>
          <p:cNvSpPr>
            <a:spLocks noGrp="1" noRot="1" noChangeAspect="1" noChangeArrowheads="1" noTextEdit="1"/>
          </p:cNvSpPr>
          <p:nvPr>
            <p:ph type="sldImg"/>
          </p:nvPr>
        </p:nvSpPr>
        <p:spPr>
          <a:ln/>
        </p:spPr>
      </p:sp>
      <p:sp>
        <p:nvSpPr>
          <p:cNvPr id="732163" name="Rectangle 3"/>
          <p:cNvSpPr>
            <a:spLocks noGrp="1" noChangeArrowheads="1"/>
          </p:cNvSpPr>
          <p:nvPr>
            <p:ph type="body" idx="1"/>
          </p:nvPr>
        </p:nvSpPr>
        <p:spPr>
          <a:xfrm>
            <a:off x="889000" y="4705350"/>
            <a:ext cx="4884738" cy="4457700"/>
          </a:xfrm>
        </p:spPr>
        <p:txBody>
          <a:bodyPr/>
          <a:lstStyle/>
          <a:p>
            <a:endParaRPr lang="en-US" dirty="0"/>
          </a:p>
        </p:txBody>
      </p:sp>
    </p:spTree>
    <p:extLst>
      <p:ext uri="{BB962C8B-B14F-4D97-AF65-F5344CB8AC3E}">
        <p14:creationId xmlns:p14="http://schemas.microsoft.com/office/powerpoint/2010/main" val="3187030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AAB179-B6D9-4BA9-B866-C17D7B04E290}" type="slidenum">
              <a:rPr lang="en-US"/>
              <a:pPr/>
              <a:t>37</a:t>
            </a:fld>
            <a:endParaRPr lang="en-US"/>
          </a:p>
        </p:txBody>
      </p:sp>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615523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FC7CFE-D868-4979-B5F5-D516A0883C97}" type="slidenum">
              <a:rPr lang="en-US"/>
              <a:pPr/>
              <a:t>38</a:t>
            </a:fld>
            <a:endParaRPr lang="en-US"/>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3206261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786E7-AB2F-4C69-95AB-2C71B13ED8CF}" type="slidenum">
              <a:rPr lang="en-US"/>
              <a:pPr/>
              <a:t>39</a:t>
            </a:fld>
            <a:endParaRPr lang="en-US"/>
          </a:p>
        </p:txBody>
      </p:sp>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2774498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2F9AAB-2914-499B-BB8C-011ABE69A946}" type="slidenum">
              <a:rPr lang="en-US"/>
              <a:pPr/>
              <a:t>41</a:t>
            </a:fld>
            <a:endParaRPr lang="en-US"/>
          </a:p>
        </p:txBody>
      </p:sp>
      <p:sp>
        <p:nvSpPr>
          <p:cNvPr id="705538" name="Rectangle 2"/>
          <p:cNvSpPr>
            <a:spLocks noGrp="1" noRot="1" noChangeAspect="1" noChangeArrowheads="1" noTextEdit="1"/>
          </p:cNvSpPr>
          <p:nvPr>
            <p:ph type="sldImg"/>
          </p:nvPr>
        </p:nvSpPr>
        <p:spPr>
          <a:ln/>
        </p:spPr>
      </p:sp>
      <p:sp>
        <p:nvSpPr>
          <p:cNvPr id="705539"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299329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8205B-9D0A-4645-AEC0-CF4F8CBD2C88}" type="slidenum">
              <a:rPr lang="en-US"/>
              <a:pPr/>
              <a:t>42</a:t>
            </a:fld>
            <a:endParaRPr lang="en-US"/>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220684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BB86C8-E5EB-4F8B-9F44-F39187AB8365}" type="slidenum">
              <a:rPr lang="en-US"/>
              <a:pPr/>
              <a:t>43</a:t>
            </a:fld>
            <a:endParaRPr lang="en-US"/>
          </a:p>
        </p:txBody>
      </p:sp>
      <p:sp>
        <p:nvSpPr>
          <p:cNvPr id="711682" name="Rectangle 2"/>
          <p:cNvSpPr>
            <a:spLocks noGrp="1" noRot="1" noChangeAspect="1" noChangeArrowheads="1" noTextEdit="1"/>
          </p:cNvSpPr>
          <p:nvPr>
            <p:ph type="sldImg"/>
          </p:nvPr>
        </p:nvSpPr>
        <p:spPr>
          <a:ln/>
        </p:spPr>
      </p:sp>
      <p:sp>
        <p:nvSpPr>
          <p:cNvPr id="711683"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53500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D1EE78-DEBA-4D7A-90F1-99098DFB9183}" type="slidenum">
              <a:rPr lang="en-US"/>
              <a:pPr/>
              <a:t>44</a:t>
            </a:fld>
            <a:endParaRPr lang="en-US"/>
          </a:p>
        </p:txBody>
      </p:sp>
      <p:sp>
        <p:nvSpPr>
          <p:cNvPr id="715778" name="Rectangle 2"/>
          <p:cNvSpPr>
            <a:spLocks noGrp="1" noRot="1" noChangeAspect="1" noChangeArrowheads="1" noTextEdit="1"/>
          </p:cNvSpPr>
          <p:nvPr>
            <p:ph type="sldImg"/>
          </p:nvPr>
        </p:nvSpPr>
        <p:spPr>
          <a:ln/>
        </p:spPr>
      </p:sp>
      <p:sp>
        <p:nvSpPr>
          <p:cNvPr id="715779"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393558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B3FE48-0348-4619-8A77-65371D31272F}" type="slidenum">
              <a:rPr lang="en-US"/>
              <a:pPr/>
              <a:t>45</a:t>
            </a:fld>
            <a:endParaRPr lang="en-US"/>
          </a:p>
        </p:txBody>
      </p:sp>
      <p:sp>
        <p:nvSpPr>
          <p:cNvPr id="742402" name="Rectangle 2"/>
          <p:cNvSpPr>
            <a:spLocks noGrp="1" noRot="1" noChangeAspect="1" noChangeArrowheads="1" noTextEdit="1"/>
          </p:cNvSpPr>
          <p:nvPr>
            <p:ph type="sldImg"/>
          </p:nvPr>
        </p:nvSpPr>
        <p:spPr>
          <a:ln/>
        </p:spPr>
      </p:sp>
      <p:sp>
        <p:nvSpPr>
          <p:cNvPr id="742403"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3646350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941BE2-55C0-4849-A8C0-C5684BC1F1F7}" type="slidenum">
              <a:rPr lang="en-US"/>
              <a:pPr/>
              <a:t>5</a:t>
            </a:fld>
            <a:endParaRPr lang="en-US"/>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1663307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0B08B0-3DF9-4D6C-95F2-A2A4E6933BC3}" type="slidenum">
              <a:rPr lang="en-US"/>
              <a:pPr/>
              <a:t>46</a:t>
            </a:fld>
            <a:endParaRPr lang="en-US"/>
          </a:p>
        </p:txBody>
      </p:sp>
      <p:sp>
        <p:nvSpPr>
          <p:cNvPr id="719874" name="Rectangle 2"/>
          <p:cNvSpPr>
            <a:spLocks noGrp="1" noRot="1" noChangeAspect="1" noChangeArrowheads="1" noTextEdit="1"/>
          </p:cNvSpPr>
          <p:nvPr>
            <p:ph type="sldImg"/>
          </p:nvPr>
        </p:nvSpPr>
        <p:spPr>
          <a:ln/>
        </p:spPr>
      </p:sp>
      <p:sp>
        <p:nvSpPr>
          <p:cNvPr id="719875" name="Rectangle 3"/>
          <p:cNvSpPr>
            <a:spLocks noGrp="1" noChangeArrowheads="1"/>
          </p:cNvSpPr>
          <p:nvPr>
            <p:ph type="body" idx="1"/>
          </p:nvPr>
        </p:nvSpPr>
        <p:spPr>
          <a:xfrm>
            <a:off x="889000" y="4705350"/>
            <a:ext cx="4884738" cy="4457700"/>
          </a:xfrm>
        </p:spPr>
        <p:txBody>
          <a:bodyPr/>
          <a:lstStyle/>
          <a:p>
            <a:endParaRPr lang="en-US" dirty="0"/>
          </a:p>
        </p:txBody>
      </p:sp>
    </p:spTree>
    <p:extLst>
      <p:ext uri="{BB962C8B-B14F-4D97-AF65-F5344CB8AC3E}">
        <p14:creationId xmlns:p14="http://schemas.microsoft.com/office/powerpoint/2010/main" val="963395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129D33D-5743-4426-B759-35DAA819D698}" type="slidenum">
              <a:rPr lang="en-GB" smtClean="0"/>
              <a:t>47</a:t>
            </a:fld>
            <a:endParaRPr lang="en-GB"/>
          </a:p>
        </p:txBody>
      </p:sp>
    </p:spTree>
    <p:extLst>
      <p:ext uri="{BB962C8B-B14F-4D97-AF65-F5344CB8AC3E}">
        <p14:creationId xmlns:p14="http://schemas.microsoft.com/office/powerpoint/2010/main" val="2561182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9CEE4-C188-4483-8379-0083D2A0A4DE}" type="slidenum">
              <a:rPr lang="en-US"/>
              <a:pPr/>
              <a:t>6</a:t>
            </a:fld>
            <a:endParaRPr lang="en-US"/>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a:xfrm>
            <a:off x="889000" y="4705350"/>
            <a:ext cx="4884738" cy="4457700"/>
          </a:xfrm>
        </p:spPr>
        <p:txBody>
          <a:bodyPr/>
          <a:lstStyle/>
          <a:p>
            <a:endParaRPr lang="en-US" dirty="0"/>
          </a:p>
        </p:txBody>
      </p:sp>
    </p:spTree>
    <p:extLst>
      <p:ext uri="{BB962C8B-B14F-4D97-AF65-F5344CB8AC3E}">
        <p14:creationId xmlns:p14="http://schemas.microsoft.com/office/powerpoint/2010/main" val="1439840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10F497-0EFD-43DC-96BB-140CB555182A}" type="slidenum">
              <a:rPr lang="en-US"/>
              <a:pPr/>
              <a:t>7</a:t>
            </a:fld>
            <a:endParaRPr lang="en-US"/>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940932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9B27C5-F5D3-48F8-8DB9-38DFEB5D1663}" type="slidenum">
              <a:rPr lang="en-US"/>
              <a:pPr/>
              <a:t>8</a:t>
            </a:fld>
            <a:endParaRPr 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4082594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CB27CD-E93A-4260-9AEC-005C14B18253}" type="slidenum">
              <a:rPr lang="en-US"/>
              <a:pPr/>
              <a:t>9</a:t>
            </a:fld>
            <a:endParaRPr lang="en-US"/>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3683394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2D9FD0-7270-4BED-9D7B-A4E9F2057FBF}" type="slidenum">
              <a:rPr lang="en-US"/>
              <a:pPr/>
              <a:t>10</a:t>
            </a:fld>
            <a:endParaRPr lang="en-US"/>
          </a:p>
        </p:txBody>
      </p:sp>
      <p:sp>
        <p:nvSpPr>
          <p:cNvPr id="648194" name="Rectangle 2"/>
          <p:cNvSpPr>
            <a:spLocks noGrp="1" noRot="1" noChangeAspect="1" noChangeArrowheads="1" noTextEdit="1"/>
          </p:cNvSpPr>
          <p:nvPr>
            <p:ph type="sldImg"/>
          </p:nvPr>
        </p:nvSpPr>
        <p:spPr>
          <a:ln/>
        </p:spPr>
      </p:sp>
      <p:sp>
        <p:nvSpPr>
          <p:cNvPr id="648195" name="Rectangle 3"/>
          <p:cNvSpPr>
            <a:spLocks noGrp="1" noChangeArrowheads="1"/>
          </p:cNvSpPr>
          <p:nvPr>
            <p:ph type="body" idx="1"/>
          </p:nvPr>
        </p:nvSpPr>
        <p:spPr>
          <a:xfrm>
            <a:off x="889000" y="4705350"/>
            <a:ext cx="4884738" cy="4457700"/>
          </a:xfrm>
        </p:spPr>
        <p:txBody>
          <a:bodyPr/>
          <a:lstStyle/>
          <a:p>
            <a:endParaRPr lang="en-US"/>
          </a:p>
        </p:txBody>
      </p:sp>
    </p:spTree>
    <p:extLst>
      <p:ext uri="{BB962C8B-B14F-4D97-AF65-F5344CB8AC3E}">
        <p14:creationId xmlns:p14="http://schemas.microsoft.com/office/powerpoint/2010/main" val="716351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12/02/2014</a:t>
            </a:fld>
            <a:endParaRPr lang="en-GB"/>
          </a:p>
        </p:txBody>
      </p:sp>
      <p:sp>
        <p:nvSpPr>
          <p:cNvPr id="5" name="Footer Placeholder 4"/>
          <p:cNvSpPr>
            <a:spLocks noGrp="1"/>
          </p:cNvSpPr>
          <p:nvPr>
            <p:ph type="ftr" sz="quarter" idx="11"/>
          </p:nvPr>
        </p:nvSpPr>
        <p:spPr/>
        <p:txBody>
          <a:bodyPr/>
          <a:lstStyle/>
          <a:p>
            <a:r>
              <a:rPr lang="en-GB" dirty="0" smtClean="0"/>
              <a:t>Lisa Murphy</a:t>
            </a:r>
            <a:endParaRPr lang="en-GB" dirty="0"/>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111794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12/02/2014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2675708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12/02/2014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603775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414338" y="1252538"/>
            <a:ext cx="4102100" cy="4843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68838" y="1252538"/>
            <a:ext cx="4103687" cy="4843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Tree>
    <p:extLst>
      <p:ext uri="{BB962C8B-B14F-4D97-AF65-F5344CB8AC3E}">
        <p14:creationId xmlns:p14="http://schemas.microsoft.com/office/powerpoint/2010/main" val="1140820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24000" y="190500"/>
            <a:ext cx="7010400" cy="1527175"/>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1524000" y="1905000"/>
            <a:ext cx="3429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lipArt Placeholder 3"/>
          <p:cNvSpPr>
            <a:spLocks noGrp="1"/>
          </p:cNvSpPr>
          <p:nvPr>
            <p:ph type="clipArt" sz="half" idx="2"/>
          </p:nvPr>
        </p:nvSpPr>
        <p:spPr>
          <a:xfrm>
            <a:off x="5105400" y="1905000"/>
            <a:ext cx="3429000" cy="4114800"/>
          </a:xfrm>
        </p:spPr>
        <p:txBody>
          <a:bodyPr/>
          <a:lstStyle/>
          <a:p>
            <a:pPr lvl="0"/>
            <a:endParaRPr lang="en-IE" noProof="0"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fld id="{F1F85E94-F357-4C6B-9E6B-35DBEED9CBA7}" type="slidenum">
              <a:rPr lang="en-US"/>
              <a:pPr/>
              <a:t>‹#›</a:t>
            </a:fld>
            <a:endParaRPr lang="en-US"/>
          </a:p>
        </p:txBody>
      </p:sp>
    </p:spTree>
    <p:extLst>
      <p:ext uri="{BB962C8B-B14F-4D97-AF65-F5344CB8AC3E}">
        <p14:creationId xmlns:p14="http://schemas.microsoft.com/office/powerpoint/2010/main" val="30767225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CFBB38-95A9-4373-8FBD-C72431FE8CFC}" type="datetimeFigureOut">
              <a:rPr lang="en-GB" smtClean="0"/>
              <a:t>12/02/2014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99364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CFBB38-95A9-4373-8FBD-C72431FE8CFC}" type="datetimeFigureOut">
              <a:rPr lang="en-GB" smtClean="0"/>
              <a:t>12/02/2014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728768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DCFBB38-95A9-4373-8FBD-C72431FE8CFC}" type="datetimeFigureOut">
              <a:rPr lang="en-GB" smtClean="0"/>
              <a:t>12/02/2014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224384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DCFBB38-95A9-4373-8FBD-C72431FE8CFC}" type="datetimeFigureOut">
              <a:rPr lang="en-GB" smtClean="0"/>
              <a:t>12/02/2014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1894067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DCFBB38-95A9-4373-8FBD-C72431FE8CFC}" type="datetimeFigureOut">
              <a:rPr lang="en-GB" smtClean="0"/>
              <a:t>12/02/2014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1601849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FBB38-95A9-4373-8FBD-C72431FE8CFC}" type="datetimeFigureOut">
              <a:rPr lang="en-GB" smtClean="0"/>
              <a:t>12/02/2014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58851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CFBB38-95A9-4373-8FBD-C72431FE8CFC}" type="datetimeFigureOut">
              <a:rPr lang="en-GB" smtClean="0"/>
              <a:t>12/02/2014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333018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CFBB38-95A9-4373-8FBD-C72431FE8CFC}" type="datetimeFigureOut">
              <a:rPr lang="en-GB" smtClean="0"/>
              <a:t>12/02/2014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9B8864-E865-4EE8-BF67-3DC1CAFCB4C9}" type="slidenum">
              <a:rPr lang="en-GB" smtClean="0"/>
              <a:t>‹#›</a:t>
            </a:fld>
            <a:endParaRPr lang="en-GB"/>
          </a:p>
        </p:txBody>
      </p:sp>
    </p:spTree>
    <p:extLst>
      <p:ext uri="{BB962C8B-B14F-4D97-AF65-F5344CB8AC3E}">
        <p14:creationId xmlns:p14="http://schemas.microsoft.com/office/powerpoint/2010/main" val="260176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tmp"/><Relationship Id="rId2" Type="http://schemas.openxmlformats.org/officeDocument/2006/relationships/slideLayout" Target="../slideLayouts/slideLayout2.xml"/><Relationship Id="rId16" Type="http://schemas.openxmlformats.org/officeDocument/2006/relationships/image" Target="../media/image2.tm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m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6632"/>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FBB38-95A9-4373-8FBD-C72431FE8CFC}" type="datetimeFigureOut">
              <a:rPr lang="en-GB" smtClean="0"/>
              <a:t>12/02/2014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smtClean="0"/>
              <a:t>Lisa Murphy</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8864-E865-4EE8-BF67-3DC1CAFCB4C9}" type="slidenum">
              <a:rPr lang="en-GB" smtClean="0"/>
              <a:t>‹#›</a:t>
            </a:fld>
            <a:endParaRPr lang="en-GB"/>
          </a:p>
        </p:txBody>
      </p:sp>
      <p:pic>
        <p:nvPicPr>
          <p:cNvPr id="7" name="Picture 6" descr="Screen Clipping"/>
          <p:cNvPicPr>
            <a:picLocks noChangeAspect="1"/>
          </p:cNvPicPr>
          <p:nvPr userDrawn="1"/>
        </p:nvPicPr>
        <p:blipFill rotWithShape="1">
          <a:blip r:embed="rId15">
            <a:extLst>
              <a:ext uri="{28A0092B-C50C-407E-A947-70E740481C1C}">
                <a14:useLocalDpi xmlns:a14="http://schemas.microsoft.com/office/drawing/2010/main" val="0"/>
              </a:ext>
            </a:extLst>
          </a:blip>
          <a:srcRect r="73986"/>
          <a:stretch/>
        </p:blipFill>
        <p:spPr>
          <a:xfrm flipV="1">
            <a:off x="5869" y="1223041"/>
            <a:ext cx="9138132" cy="45719"/>
          </a:xfrm>
          <a:prstGeom prst="rect">
            <a:avLst/>
          </a:prstGeom>
        </p:spPr>
      </p:pic>
      <p:pic>
        <p:nvPicPr>
          <p:cNvPr id="8" name="Picture 7" descr="Screen Clipping"/>
          <p:cNvPicPr>
            <a:picLocks noChangeAspect="1"/>
          </p:cNvPicPr>
          <p:nvPr userDrawn="1"/>
        </p:nvPicPr>
        <p:blipFill rotWithShape="1">
          <a:blip r:embed="rId16">
            <a:extLst>
              <a:ext uri="{28A0092B-C50C-407E-A947-70E740481C1C}">
                <a14:useLocalDpi xmlns:a14="http://schemas.microsoft.com/office/drawing/2010/main" val="0"/>
              </a:ext>
            </a:extLst>
          </a:blip>
          <a:srcRect t="1" r="1540" b="16255"/>
          <a:stretch/>
        </p:blipFill>
        <p:spPr>
          <a:xfrm flipV="1">
            <a:off x="6207182" y="1223040"/>
            <a:ext cx="2973330" cy="135437"/>
          </a:xfrm>
          <a:prstGeom prst="rect">
            <a:avLst/>
          </a:prstGeom>
        </p:spPr>
      </p:pic>
      <p:pic>
        <p:nvPicPr>
          <p:cNvPr id="9" name="Picture 8" descr="Screen Clippi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876256" y="25013"/>
            <a:ext cx="2257740" cy="1171739"/>
          </a:xfrm>
          <a:prstGeom prst="rect">
            <a:avLst/>
          </a:prstGeom>
        </p:spPr>
      </p:pic>
    </p:spTree>
    <p:extLst>
      <p:ext uri="{BB962C8B-B14F-4D97-AF65-F5344CB8AC3E}">
        <p14:creationId xmlns:p14="http://schemas.microsoft.com/office/powerpoint/2010/main" val="203002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4000" b="1" kern="1200">
          <a:solidFill>
            <a:srgbClr val="00008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00008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008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008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008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008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youtube.com/watch?v=o2rPcverCo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11560" y="1556792"/>
            <a:ext cx="8064896" cy="1713234"/>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600" b="1" dirty="0" smtClean="0">
                <a:solidFill>
                  <a:srgbClr val="000080"/>
                </a:solidFill>
              </a:rPr>
              <a:t>New Section</a:t>
            </a:r>
          </a:p>
          <a:p>
            <a:pPr algn="ctr"/>
            <a:r>
              <a:rPr lang="en-IE" sz="3600" b="1" dirty="0" smtClean="0">
                <a:solidFill>
                  <a:srgbClr val="000080"/>
                </a:solidFill>
              </a:rPr>
              <a:t>Information Technology Infrastructure</a:t>
            </a:r>
            <a:endParaRPr lang="en-IE" sz="3600" b="1" dirty="0">
              <a:solidFill>
                <a:srgbClr val="000080"/>
              </a:solidFill>
            </a:endParaRPr>
          </a:p>
        </p:txBody>
      </p:sp>
      <p:pic>
        <p:nvPicPr>
          <p:cNvPr id="8194" name="Picture 2" descr="Litera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83495"/>
            <a:ext cx="4464496" cy="3188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180421">
            <a:off x="2409271" y="4711334"/>
            <a:ext cx="632224" cy="646331"/>
          </a:xfrm>
          <a:prstGeom prst="rect">
            <a:avLst/>
          </a:prstGeom>
          <a:noFill/>
        </p:spPr>
        <p:txBody>
          <a:bodyPr wrap="none" rtlCol="0">
            <a:spAutoFit/>
          </a:bodyPr>
          <a:lstStyle/>
          <a:p>
            <a:pPr algn="ctr"/>
            <a:r>
              <a:rPr lang="en-IE" b="1" dirty="0" smtClean="0">
                <a:solidFill>
                  <a:srgbClr val="000080"/>
                </a:solidFill>
              </a:rPr>
              <a:t>Part </a:t>
            </a:r>
          </a:p>
          <a:p>
            <a:pPr algn="ctr"/>
            <a:r>
              <a:rPr lang="en-IE" b="1" dirty="0">
                <a:solidFill>
                  <a:srgbClr val="000080"/>
                </a:solidFill>
              </a:rPr>
              <a:t>2</a:t>
            </a:r>
          </a:p>
        </p:txBody>
      </p:sp>
    </p:spTree>
    <p:extLst>
      <p:ext uri="{BB962C8B-B14F-4D97-AF65-F5344CB8AC3E}">
        <p14:creationId xmlns:p14="http://schemas.microsoft.com/office/powerpoint/2010/main" val="723244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995120" cy="1143000"/>
          </a:xfrm>
        </p:spPr>
        <p:txBody>
          <a:bodyPr/>
          <a:lstStyle/>
          <a:p>
            <a:r>
              <a:rPr lang="en-US" dirty="0"/>
              <a:t>Eras in IT Infrastructure Evolution (</a:t>
            </a:r>
            <a:r>
              <a:rPr lang="en-US" dirty="0" err="1" smtClean="0"/>
              <a:t>cont</a:t>
            </a:r>
            <a:r>
              <a:rPr lang="en-US" dirty="0" smtClean="0"/>
              <a:t>)</a:t>
            </a:r>
            <a:endParaRPr lang="en-IE" dirty="0"/>
          </a:p>
        </p:txBody>
      </p:sp>
      <p:pic>
        <p:nvPicPr>
          <p:cNvPr id="647174" name="Picture 6" descr="Fig-5-2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259632"/>
            <a:ext cx="5105400" cy="5116884"/>
          </a:xfrm>
          <a:prstGeom prst="rect">
            <a:avLst/>
          </a:prstGeom>
          <a:noFill/>
          <a:extLst>
            <a:ext uri="{909E8E84-426E-40DD-AFC4-6F175D3DCCD1}">
              <a14:hiddenFill xmlns:a14="http://schemas.microsoft.com/office/drawing/2010/main">
                <a:solidFill>
                  <a:srgbClr val="FFFFFF"/>
                </a:solidFill>
              </a14:hiddenFill>
            </a:ext>
          </a:extLst>
        </p:spPr>
      </p:pic>
      <p:sp>
        <p:nvSpPr>
          <p:cNvPr id="647176" name="Text Box 8"/>
          <p:cNvSpPr txBox="1">
            <a:spLocks noChangeArrowheads="1"/>
          </p:cNvSpPr>
          <p:nvPr/>
        </p:nvSpPr>
        <p:spPr bwMode="auto">
          <a:xfrm>
            <a:off x="4572000" y="4365104"/>
            <a:ext cx="4343400" cy="2308324"/>
          </a:xfrm>
          <a:prstGeom prst="rect">
            <a:avLst/>
          </a:prstGeom>
          <a:solidFill>
            <a:schemeClr val="bg1">
              <a:lumMod val="95000"/>
            </a:schemeClr>
          </a:solidFill>
          <a:ln>
            <a:solidFill>
              <a:srgbClr val="FF6600"/>
            </a:solidFill>
          </a:ln>
          <a:effectLst/>
          <a:extLst/>
        </p:spPr>
        <p:txBody>
          <a:bodyPr>
            <a:spAutoFit/>
          </a:bodyPr>
          <a:lstStyle/>
          <a:p>
            <a:r>
              <a:rPr lang="en-US" sz="2400" b="1" dirty="0">
                <a:solidFill>
                  <a:srgbClr val="000080"/>
                </a:solidFill>
              </a:rPr>
              <a:t>Illustrated here are the fourth and fifth typical computing configurations characterizing each of the five </a:t>
            </a:r>
            <a:br>
              <a:rPr lang="en-US" sz="2400" b="1" dirty="0">
                <a:solidFill>
                  <a:srgbClr val="000080"/>
                </a:solidFill>
              </a:rPr>
            </a:br>
            <a:r>
              <a:rPr lang="en-US" sz="2400" b="1" dirty="0">
                <a:solidFill>
                  <a:srgbClr val="000080"/>
                </a:solidFill>
              </a:rPr>
              <a:t>eras of IT infrastructure evolution.</a:t>
            </a:r>
          </a:p>
        </p:txBody>
      </p:sp>
    </p:spTree>
    <p:extLst>
      <p:ext uri="{BB962C8B-B14F-4D97-AF65-F5344CB8AC3E}">
        <p14:creationId xmlns:p14="http://schemas.microsoft.com/office/powerpoint/2010/main" val="60197157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427168" cy="1143000"/>
          </a:xfrm>
        </p:spPr>
        <p:txBody>
          <a:bodyPr/>
          <a:lstStyle/>
          <a:p>
            <a:r>
              <a:rPr lang="en-US" sz="3500" dirty="0"/>
              <a:t>A </a:t>
            </a:r>
            <a:r>
              <a:rPr lang="en-US" sz="3500" dirty="0" err="1"/>
              <a:t>Multitiered</a:t>
            </a:r>
            <a:r>
              <a:rPr lang="en-US" sz="3500" dirty="0"/>
              <a:t> Client/Server Network (N-Tier</a:t>
            </a:r>
            <a:r>
              <a:rPr lang="en-US" sz="3500" dirty="0" smtClean="0"/>
              <a:t>)</a:t>
            </a:r>
            <a:endParaRPr lang="en-IE" sz="3500" dirty="0"/>
          </a:p>
        </p:txBody>
      </p:sp>
      <p:graphicFrame>
        <p:nvGraphicFramePr>
          <p:cNvPr id="649223" name="Object 7"/>
          <p:cNvGraphicFramePr>
            <a:graphicFrameLocks noChangeAspect="1"/>
          </p:cNvGraphicFramePr>
          <p:nvPr>
            <p:extLst>
              <p:ext uri="{D42A27DB-BD31-4B8C-83A1-F6EECF244321}">
                <p14:modId xmlns:p14="http://schemas.microsoft.com/office/powerpoint/2010/main" val="787971355"/>
              </p:ext>
            </p:extLst>
          </p:nvPr>
        </p:nvGraphicFramePr>
        <p:xfrm>
          <a:off x="250825" y="1574428"/>
          <a:ext cx="8686800" cy="3556000"/>
        </p:xfrm>
        <a:graphic>
          <a:graphicData uri="http://schemas.openxmlformats.org/presentationml/2006/ole">
            <mc:AlternateContent xmlns:mc="http://schemas.openxmlformats.org/markup-compatibility/2006">
              <mc:Choice xmlns:v="urn:schemas-microsoft-com:vml" Requires="v">
                <p:oleObj spid="_x0000_s2099" name="Image" r:id="rId4" imgW="8939683" imgH="3657143" progId="Photoshop.Image.7">
                  <p:embed/>
                </p:oleObj>
              </mc:Choice>
              <mc:Fallback>
                <p:oleObj name="Image" r:id="rId4" imgW="8939683" imgH="3657143"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574428"/>
                        <a:ext cx="8686800"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9220" name="Text Box 4"/>
          <p:cNvSpPr txBox="1">
            <a:spLocks noChangeArrowheads="1"/>
          </p:cNvSpPr>
          <p:nvPr/>
        </p:nvSpPr>
        <p:spPr bwMode="auto">
          <a:xfrm>
            <a:off x="250825" y="5445224"/>
            <a:ext cx="5616575" cy="1200329"/>
          </a:xfrm>
          <a:prstGeom prst="rect">
            <a:avLst/>
          </a:prstGeom>
          <a:solidFill>
            <a:schemeClr val="bg1">
              <a:lumMod val="95000"/>
            </a:schemeClr>
          </a:solidFill>
          <a:ln>
            <a:solidFill>
              <a:srgbClr val="FF6600"/>
            </a:solidFill>
          </a:ln>
          <a:effectLst/>
          <a:extLst/>
        </p:spPr>
        <p:txBody>
          <a:bodyPr>
            <a:spAutoFit/>
          </a:bodyPr>
          <a:lstStyle/>
          <a:p>
            <a:r>
              <a:rPr lang="en-US" sz="2400" b="1" dirty="0">
                <a:solidFill>
                  <a:srgbClr val="000080"/>
                </a:solidFill>
              </a:rPr>
              <a:t>In a </a:t>
            </a:r>
            <a:r>
              <a:rPr lang="en-US" sz="2400" b="1" dirty="0" err="1">
                <a:solidFill>
                  <a:srgbClr val="000080"/>
                </a:solidFill>
              </a:rPr>
              <a:t>multitiered</a:t>
            </a:r>
            <a:r>
              <a:rPr lang="en-US" sz="2400" b="1" dirty="0">
                <a:solidFill>
                  <a:srgbClr val="000080"/>
                </a:solidFill>
              </a:rPr>
              <a:t> client/server network, client requests for service are handled by different levels of servers.</a:t>
            </a:r>
          </a:p>
        </p:txBody>
      </p:sp>
    </p:spTree>
    <p:extLst>
      <p:ext uri="{BB962C8B-B14F-4D97-AF65-F5344CB8AC3E}">
        <p14:creationId xmlns:p14="http://schemas.microsoft.com/office/powerpoint/2010/main" val="65561181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drivers of </a:t>
            </a:r>
            <a:r>
              <a:rPr lang="en-US" dirty="0" smtClean="0"/>
              <a:t/>
            </a:r>
            <a:br>
              <a:rPr lang="en-US" dirty="0" smtClean="0"/>
            </a:br>
            <a:r>
              <a:rPr lang="en-US" dirty="0" smtClean="0"/>
              <a:t>infrastructure evolution</a:t>
            </a:r>
            <a:endParaRPr lang="en-IE" dirty="0"/>
          </a:p>
        </p:txBody>
      </p:sp>
      <p:sp>
        <p:nvSpPr>
          <p:cNvPr id="4" name="Content Placeholder 3"/>
          <p:cNvSpPr>
            <a:spLocks noGrp="1"/>
          </p:cNvSpPr>
          <p:nvPr>
            <p:ph idx="1"/>
          </p:nvPr>
        </p:nvSpPr>
        <p:spPr>
          <a:xfrm>
            <a:off x="457200" y="1600200"/>
            <a:ext cx="5915025" cy="4525963"/>
          </a:xfrm>
        </p:spPr>
        <p:txBody>
          <a:bodyPr/>
          <a:lstStyle/>
          <a:p>
            <a:pPr marL="0" indent="0">
              <a:spcAft>
                <a:spcPct val="25000"/>
              </a:spcAft>
              <a:buNone/>
            </a:pPr>
            <a:r>
              <a:rPr lang="en-US" sz="2400" b="1" dirty="0">
                <a:cs typeface="Times New Roman" panose="02020603050405020304" pitchFamily="18" charset="0"/>
              </a:rPr>
              <a:t>Moore’s law and </a:t>
            </a:r>
            <a:r>
              <a:rPr lang="en-US" sz="2400" b="1" dirty="0" err="1">
                <a:cs typeface="Times New Roman" panose="02020603050405020304" pitchFamily="18" charset="0"/>
              </a:rPr>
              <a:t>microprocessing</a:t>
            </a:r>
            <a:r>
              <a:rPr lang="en-US" sz="2400" b="1" dirty="0">
                <a:cs typeface="Times New Roman" panose="02020603050405020304" pitchFamily="18" charset="0"/>
              </a:rPr>
              <a:t> power</a:t>
            </a:r>
          </a:p>
          <a:p>
            <a:pPr marL="354013" lvl="2">
              <a:spcAft>
                <a:spcPct val="25000"/>
              </a:spcAft>
              <a:buFontTx/>
              <a:buChar char="•"/>
            </a:pPr>
            <a:r>
              <a:rPr lang="en-US" sz="2000" dirty="0">
                <a:cs typeface="Times New Roman" panose="02020603050405020304" pitchFamily="18" charset="0"/>
              </a:rPr>
              <a:t>Computing power doubles every 18 months</a:t>
            </a:r>
          </a:p>
          <a:p>
            <a:pPr marL="354013" lvl="2">
              <a:spcAft>
                <a:spcPct val="25000"/>
              </a:spcAft>
              <a:buFontTx/>
              <a:buChar char="•"/>
            </a:pPr>
            <a:r>
              <a:rPr lang="en-US" sz="2000" dirty="0">
                <a:cs typeface="Times New Roman" panose="02020603050405020304" pitchFamily="18" charset="0"/>
              </a:rPr>
              <a:t>Nanotechnology: May shrink size of transistors to width of several atoms</a:t>
            </a:r>
          </a:p>
          <a:p>
            <a:pPr marL="354013" lvl="2">
              <a:spcAft>
                <a:spcPct val="25000"/>
              </a:spcAft>
              <a:buFontTx/>
              <a:buChar char="•"/>
            </a:pPr>
            <a:r>
              <a:rPr lang="en-US" sz="2000" dirty="0">
                <a:cs typeface="Times New Roman" panose="02020603050405020304" pitchFamily="18" charset="0"/>
              </a:rPr>
              <a:t>Contrary factors: Heat dissipation needs, power consumption concerns</a:t>
            </a:r>
          </a:p>
          <a:p>
            <a:pPr lvl="2">
              <a:spcAft>
                <a:spcPct val="25000"/>
              </a:spcAft>
              <a:buFontTx/>
              <a:buChar char="•"/>
            </a:pPr>
            <a:endParaRPr lang="en-US" sz="2000" dirty="0">
              <a:cs typeface="Times New Roman" panose="02020603050405020304" pitchFamily="18" charset="0"/>
            </a:endParaRPr>
          </a:p>
          <a:p>
            <a:pPr marL="0" lvl="1" indent="0">
              <a:spcAft>
                <a:spcPct val="25000"/>
              </a:spcAft>
              <a:buNone/>
            </a:pPr>
            <a:r>
              <a:rPr lang="en-US" sz="2400" b="1" dirty="0">
                <a:cs typeface="Times New Roman" panose="02020603050405020304" pitchFamily="18" charset="0"/>
              </a:rPr>
              <a:t>Law of  Mass Digital Storage</a:t>
            </a:r>
          </a:p>
          <a:p>
            <a:pPr lvl="2">
              <a:spcAft>
                <a:spcPct val="25000"/>
              </a:spcAft>
              <a:buFontTx/>
              <a:buChar char="•"/>
            </a:pPr>
            <a:r>
              <a:rPr lang="en-US" sz="2000" dirty="0">
                <a:cs typeface="Times New Roman" panose="02020603050405020304" pitchFamily="18" charset="0"/>
              </a:rPr>
              <a:t>The amount of data being stored each year doubles</a:t>
            </a:r>
          </a:p>
          <a:p>
            <a:endParaRPr lang="en-IE" dirty="0"/>
          </a:p>
        </p:txBody>
      </p:sp>
      <p:pic>
        <p:nvPicPr>
          <p:cNvPr id="651270" name="Picture 6" descr="Gordon E. Moore, Co-founder, Intel Corp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688" y="1557338"/>
            <a:ext cx="2143125" cy="3295650"/>
          </a:xfrm>
          <a:prstGeom prst="rect">
            <a:avLst/>
          </a:prstGeom>
          <a:noFill/>
          <a:extLst>
            <a:ext uri="{909E8E84-426E-40DD-AFC4-6F175D3DCCD1}">
              <a14:hiddenFill xmlns:a14="http://schemas.microsoft.com/office/drawing/2010/main">
                <a:solidFill>
                  <a:srgbClr val="FFFFFF"/>
                </a:solidFill>
              </a14:hiddenFill>
            </a:ext>
          </a:extLst>
        </p:spPr>
      </p:pic>
      <p:sp>
        <p:nvSpPr>
          <p:cNvPr id="651271" name="Rectangle 7"/>
          <p:cNvSpPr>
            <a:spLocks noChangeArrowheads="1"/>
          </p:cNvSpPr>
          <p:nvPr/>
        </p:nvSpPr>
        <p:spPr bwMode="auto">
          <a:xfrm>
            <a:off x="6372225" y="5013325"/>
            <a:ext cx="2322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IE" sz="1200" b="1"/>
              <a:t>Gordon E. Moore, </a:t>
            </a:r>
            <a:br>
              <a:rPr lang="en-IE" sz="1200" b="1"/>
            </a:br>
            <a:r>
              <a:rPr lang="en-IE" sz="1200" b="1"/>
              <a:t>Co-founder, Intel Corporation</a:t>
            </a:r>
            <a:endParaRPr lang="en-US" sz="1200" b="1"/>
          </a:p>
        </p:txBody>
      </p:sp>
    </p:spTree>
    <p:extLst>
      <p:ext uri="{BB962C8B-B14F-4D97-AF65-F5344CB8AC3E}">
        <p14:creationId xmlns:p14="http://schemas.microsoft.com/office/powerpoint/2010/main" val="280218564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995120" cy="1143000"/>
          </a:xfrm>
        </p:spPr>
        <p:txBody>
          <a:bodyPr/>
          <a:lstStyle/>
          <a:p>
            <a:r>
              <a:rPr lang="en-US" dirty="0"/>
              <a:t>Moore’s Law and </a:t>
            </a:r>
            <a:r>
              <a:rPr lang="en-US" dirty="0" smtClean="0"/>
              <a:t>Microprocessor Performance</a:t>
            </a:r>
            <a:endParaRPr lang="en-IE" dirty="0"/>
          </a:p>
        </p:txBody>
      </p:sp>
      <p:pic>
        <p:nvPicPr>
          <p:cNvPr id="653319" name="Picture 7" descr="Fig-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2153047"/>
            <a:ext cx="4800600" cy="3683000"/>
          </a:xfrm>
          <a:prstGeom prst="rect">
            <a:avLst/>
          </a:prstGeom>
          <a:noFill/>
          <a:extLst>
            <a:ext uri="{909E8E84-426E-40DD-AFC4-6F175D3DCCD1}">
              <a14:hiddenFill xmlns:a14="http://schemas.microsoft.com/office/drawing/2010/main">
                <a:solidFill>
                  <a:srgbClr val="FFFFFF"/>
                </a:solidFill>
              </a14:hiddenFill>
            </a:ext>
          </a:extLst>
        </p:spPr>
      </p:pic>
      <p:sp>
        <p:nvSpPr>
          <p:cNvPr id="653316" name="Text Box 4"/>
          <p:cNvSpPr txBox="1">
            <a:spLocks noChangeArrowheads="1"/>
          </p:cNvSpPr>
          <p:nvPr/>
        </p:nvSpPr>
        <p:spPr bwMode="auto">
          <a:xfrm>
            <a:off x="4644579" y="4961334"/>
            <a:ext cx="356393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t>Packing more transistors into a tiny microprocessor has exponentially increased processing power.</a:t>
            </a:r>
          </a:p>
        </p:txBody>
      </p:sp>
      <p:pic>
        <p:nvPicPr>
          <p:cNvPr id="653321" name="Picture 9" descr="tiny microc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6161" y="1412776"/>
            <a:ext cx="39624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04523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4" name="Text Box 4"/>
          <p:cNvSpPr txBox="1">
            <a:spLocks noChangeArrowheads="1"/>
          </p:cNvSpPr>
          <p:nvPr/>
        </p:nvSpPr>
        <p:spPr bwMode="auto">
          <a:xfrm>
            <a:off x="6084888" y="1844675"/>
            <a:ext cx="2735262" cy="4401205"/>
          </a:xfrm>
          <a:prstGeom prst="rect">
            <a:avLst/>
          </a:prstGeom>
          <a:solidFill>
            <a:schemeClr val="bg1">
              <a:lumMod val="95000"/>
            </a:schemeClr>
          </a:solidFill>
          <a:ln>
            <a:solidFill>
              <a:srgbClr val="FF6600"/>
            </a:solidFill>
          </a:ln>
          <a:effectLst/>
          <a:extLst/>
        </p:spPr>
        <p:txBody>
          <a:bodyPr>
            <a:spAutoFit/>
          </a:bodyPr>
          <a:lstStyle/>
          <a:p>
            <a:r>
              <a:rPr lang="en-US" sz="2000" b="1" dirty="0">
                <a:solidFill>
                  <a:srgbClr val="000080"/>
                </a:solidFill>
              </a:rPr>
              <a:t>An Intel® processor today can contain as many as 1 billion transistors, run at 3.2 GHz and higher, deliver over 10,000 MIPS, and can be manufactured in high volumes with transistors that cost less than 1/10,000th of a cent. That’s a little less than the cost of one printed character in course book.</a:t>
            </a:r>
          </a:p>
        </p:txBody>
      </p:sp>
      <p:pic>
        <p:nvPicPr>
          <p:cNvPr id="655367" name="Picture 7" descr="Fig-5-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1412875"/>
            <a:ext cx="5606584" cy="48330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Falling Cost of </a:t>
            </a:r>
            <a:r>
              <a:rPr lang="en-US" dirty="0" smtClean="0"/>
              <a:t>Chips</a:t>
            </a:r>
            <a:endParaRPr lang="en-IE" dirty="0"/>
          </a:p>
        </p:txBody>
      </p:sp>
    </p:spTree>
    <p:extLst>
      <p:ext uri="{BB962C8B-B14F-4D97-AF65-F5344CB8AC3E}">
        <p14:creationId xmlns:p14="http://schemas.microsoft.com/office/powerpoint/2010/main" val="35825772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Nanotechnology - Examples of </a:t>
            </a:r>
            <a:r>
              <a:rPr lang="en-US" dirty="0" smtClean="0"/>
              <a:t>Nanotubes</a:t>
            </a:r>
            <a:endParaRPr lang="en-IE" dirty="0"/>
          </a:p>
        </p:txBody>
      </p:sp>
      <p:sp>
        <p:nvSpPr>
          <p:cNvPr id="657412" name="Text Box 4"/>
          <p:cNvSpPr txBox="1">
            <a:spLocks noChangeArrowheads="1"/>
          </p:cNvSpPr>
          <p:nvPr/>
        </p:nvSpPr>
        <p:spPr bwMode="auto">
          <a:xfrm>
            <a:off x="899616" y="5664150"/>
            <a:ext cx="7416800" cy="1077218"/>
          </a:xfrm>
          <a:prstGeom prst="rect">
            <a:avLst/>
          </a:prstGeom>
          <a:solidFill>
            <a:schemeClr val="bg1">
              <a:lumMod val="95000"/>
            </a:schemeClr>
          </a:solidFill>
          <a:ln>
            <a:solidFill>
              <a:srgbClr val="FF6600"/>
            </a:solidFill>
          </a:ln>
          <a:effectLst/>
          <a:extLst/>
        </p:spPr>
        <p:txBody>
          <a:bodyPr>
            <a:spAutoFit/>
          </a:bodyPr>
          <a:lstStyle/>
          <a:p>
            <a:r>
              <a:rPr lang="en-US" sz="1600" b="1" dirty="0">
                <a:solidFill>
                  <a:srgbClr val="000080"/>
                </a:solidFill>
              </a:rPr>
              <a:t>Nanotubes are tiny tubes about 10,000 times thinner than a human hair. They consist of rolled up sheets of carbon hexagons. Discovered in 1991 by researchers at NEC, they have the potential uses as minuscule wires or in </a:t>
            </a:r>
            <a:r>
              <a:rPr lang="en-US" sz="1600" b="1" dirty="0" err="1">
                <a:solidFill>
                  <a:srgbClr val="000080"/>
                </a:solidFill>
              </a:rPr>
              <a:t>ultrasmall</a:t>
            </a:r>
            <a:r>
              <a:rPr lang="en-US" sz="1600" b="1" dirty="0">
                <a:solidFill>
                  <a:srgbClr val="000080"/>
                </a:solidFill>
              </a:rPr>
              <a:t> electronic devices and are very powerful conductors of electrical current.</a:t>
            </a:r>
          </a:p>
        </p:txBody>
      </p:sp>
      <p:graphicFrame>
        <p:nvGraphicFramePr>
          <p:cNvPr id="657415" name="Object 7"/>
          <p:cNvGraphicFramePr>
            <a:graphicFrameLocks noChangeAspect="1"/>
          </p:cNvGraphicFramePr>
          <p:nvPr>
            <p:extLst>
              <p:ext uri="{D42A27DB-BD31-4B8C-83A1-F6EECF244321}">
                <p14:modId xmlns:p14="http://schemas.microsoft.com/office/powerpoint/2010/main" val="528976622"/>
              </p:ext>
            </p:extLst>
          </p:nvPr>
        </p:nvGraphicFramePr>
        <p:xfrm>
          <a:off x="755576" y="1478235"/>
          <a:ext cx="2455862" cy="4038600"/>
        </p:xfrm>
        <a:graphic>
          <a:graphicData uri="http://schemas.openxmlformats.org/presentationml/2006/ole">
            <mc:AlternateContent xmlns:mc="http://schemas.openxmlformats.org/markup-compatibility/2006">
              <mc:Choice xmlns:v="urn:schemas-microsoft-com:vml" Requires="v">
                <p:oleObj spid="_x0000_s3123" name="Image" r:id="rId4" imgW="2501587" imgH="4114286" progId="Photoshop.Image.7">
                  <p:embed/>
                </p:oleObj>
              </mc:Choice>
              <mc:Fallback>
                <p:oleObj name="Image" r:id="rId4" imgW="2501587" imgH="4114286"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478235"/>
                        <a:ext cx="245586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57418" name="Picture 10" descr="C60_Buckyball"/>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283001" y="1478235"/>
            <a:ext cx="41719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67897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283152" cy="1143000"/>
          </a:xfrm>
        </p:spPr>
        <p:txBody>
          <a:bodyPr/>
          <a:lstStyle/>
          <a:p>
            <a:r>
              <a:rPr lang="en-US" dirty="0"/>
              <a:t>The Capacity of Hard Drives Grows Exponentially </a:t>
            </a:r>
            <a:r>
              <a:rPr lang="en-US" dirty="0" smtClean="0"/>
              <a:t>1980-2007</a:t>
            </a:r>
            <a:endParaRPr lang="en-IE" dirty="0"/>
          </a:p>
        </p:txBody>
      </p:sp>
      <p:sp>
        <p:nvSpPr>
          <p:cNvPr id="659460" name="Text Box 4"/>
          <p:cNvSpPr txBox="1">
            <a:spLocks noChangeArrowheads="1"/>
          </p:cNvSpPr>
          <p:nvPr/>
        </p:nvSpPr>
        <p:spPr bwMode="auto">
          <a:xfrm>
            <a:off x="1989931" y="4615715"/>
            <a:ext cx="5329238" cy="1938992"/>
          </a:xfrm>
          <a:prstGeom prst="rect">
            <a:avLst/>
          </a:prstGeom>
          <a:solidFill>
            <a:schemeClr val="bg1">
              <a:lumMod val="95000"/>
            </a:schemeClr>
          </a:solidFill>
          <a:ln>
            <a:solidFill>
              <a:srgbClr val="FF6600"/>
            </a:solidFill>
          </a:ln>
          <a:effectLst/>
          <a:extLst/>
        </p:spPr>
        <p:txBody>
          <a:bodyPr>
            <a:spAutoFit/>
          </a:bodyPr>
          <a:lstStyle/>
          <a:p>
            <a:r>
              <a:rPr lang="en-US" sz="2400" b="1" dirty="0">
                <a:solidFill>
                  <a:srgbClr val="000080"/>
                </a:solidFill>
              </a:rPr>
              <a:t>From 1980 to 1990, hard disk drive capacities for PCs grew at the rate of 25 percent annual compound growth, but after 1990, growth accelerated to more than 65 percent each year.</a:t>
            </a:r>
          </a:p>
        </p:txBody>
      </p:sp>
      <p:pic>
        <p:nvPicPr>
          <p:cNvPr id="659463" name="Picture 7" descr="Fig-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1484313"/>
            <a:ext cx="8229600" cy="287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20707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a:t>Technology drivers of infrastructure evolution (cont</a:t>
            </a:r>
            <a:r>
              <a:rPr lang="en-US" sz="3500" dirty="0" smtClean="0"/>
              <a:t>.)</a:t>
            </a:r>
            <a:endParaRPr lang="en-IE" sz="3500" dirty="0"/>
          </a:p>
        </p:txBody>
      </p:sp>
      <p:sp>
        <p:nvSpPr>
          <p:cNvPr id="4" name="Content Placeholder 3"/>
          <p:cNvSpPr>
            <a:spLocks noGrp="1"/>
          </p:cNvSpPr>
          <p:nvPr>
            <p:ph idx="1"/>
          </p:nvPr>
        </p:nvSpPr>
        <p:spPr>
          <a:ln>
            <a:solidFill>
              <a:srgbClr val="FF6600"/>
            </a:solidFill>
          </a:ln>
        </p:spPr>
        <p:txBody>
          <a:bodyPr>
            <a:normAutofit/>
          </a:bodyPr>
          <a:lstStyle/>
          <a:p>
            <a:pPr marL="0" indent="0">
              <a:spcAft>
                <a:spcPct val="25000"/>
              </a:spcAft>
              <a:buNone/>
            </a:pPr>
            <a:r>
              <a:rPr lang="en-US" sz="2400" b="1" dirty="0">
                <a:cs typeface="Times New Roman" panose="02020603050405020304" pitchFamily="18" charset="0"/>
              </a:rPr>
              <a:t>Metcalfe’s Law and network economics</a:t>
            </a:r>
          </a:p>
          <a:p>
            <a:pPr marL="457200" lvl="1">
              <a:spcAft>
                <a:spcPct val="25000"/>
              </a:spcAft>
              <a:buFontTx/>
              <a:buChar char="•"/>
            </a:pPr>
            <a:r>
              <a:rPr lang="en-US" sz="2400" dirty="0" smtClean="0"/>
              <a:t>Value </a:t>
            </a:r>
            <a:r>
              <a:rPr lang="en-US" sz="2400" dirty="0"/>
              <a:t>or power of a network grows exponentially as a function of the number of network members</a:t>
            </a:r>
          </a:p>
          <a:p>
            <a:pPr marL="457200" lvl="1">
              <a:spcAft>
                <a:spcPct val="25000"/>
              </a:spcAft>
              <a:buFontTx/>
              <a:buChar char="•"/>
            </a:pPr>
            <a:endParaRPr lang="en-US" sz="2400" dirty="0"/>
          </a:p>
          <a:p>
            <a:pPr marL="457200" lvl="1">
              <a:spcAft>
                <a:spcPct val="25000"/>
              </a:spcAft>
              <a:buFontTx/>
              <a:buChar char="•"/>
            </a:pPr>
            <a:r>
              <a:rPr lang="en-US" sz="2400" dirty="0"/>
              <a:t>As network members increase, more people want to use it (demand for network access increases)</a:t>
            </a:r>
          </a:p>
          <a:p>
            <a:pPr lvl="2">
              <a:spcAft>
                <a:spcPct val="25000"/>
              </a:spcAft>
              <a:buFontTx/>
              <a:buChar char="•"/>
            </a:pPr>
            <a:endParaRPr lang="en-US" dirty="0"/>
          </a:p>
          <a:p>
            <a:endParaRPr lang="en-IE" sz="2400" dirty="0"/>
          </a:p>
        </p:txBody>
      </p:sp>
      <p:pic>
        <p:nvPicPr>
          <p:cNvPr id="663558" name="Picture 6" descr="metcalf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2298" y="4119596"/>
            <a:ext cx="2327275" cy="2327275"/>
          </a:xfrm>
          <a:prstGeom prst="rect">
            <a:avLst/>
          </a:prstGeom>
          <a:noFill/>
          <a:extLst>
            <a:ext uri="{909E8E84-426E-40DD-AFC4-6F175D3DCCD1}">
              <a14:hiddenFill xmlns:a14="http://schemas.microsoft.com/office/drawing/2010/main">
                <a:solidFill>
                  <a:srgbClr val="FFFFFF"/>
                </a:solidFill>
              </a14:hiddenFill>
            </a:ext>
          </a:extLst>
        </p:spPr>
      </p:pic>
      <p:sp>
        <p:nvSpPr>
          <p:cNvPr id="663559" name="Rectangle 7"/>
          <p:cNvSpPr>
            <a:spLocks noChangeArrowheads="1"/>
          </p:cNvSpPr>
          <p:nvPr/>
        </p:nvSpPr>
        <p:spPr bwMode="auto">
          <a:xfrm>
            <a:off x="7047410" y="6453336"/>
            <a:ext cx="1906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rgbClr val="000080"/>
                </a:solidFill>
              </a:rPr>
              <a:t>Robert Metcalfe</a:t>
            </a:r>
          </a:p>
        </p:txBody>
      </p:sp>
    </p:spTree>
    <p:extLst>
      <p:ext uri="{BB962C8B-B14F-4D97-AF65-F5344CB8AC3E}">
        <p14:creationId xmlns:p14="http://schemas.microsoft.com/office/powerpoint/2010/main" val="409018128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06" name="Picture 6" descr="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2349500"/>
            <a:ext cx="2609850" cy="3914775"/>
          </a:xfrm>
          <a:prstGeom prst="rect">
            <a:avLst/>
          </a:prstGeom>
          <a:noFill/>
          <a:extLst>
            <a:ext uri="{909E8E84-426E-40DD-AFC4-6F175D3DCCD1}">
              <a14:hiddenFill xmlns:a14="http://schemas.microsoft.com/office/drawing/2010/main">
                <a:solidFill>
                  <a:srgbClr val="FFFFFF"/>
                </a:solidFill>
              </a14:hiddenFill>
            </a:ext>
          </a:extLst>
        </p:spPr>
      </p:pic>
      <p:sp>
        <p:nvSpPr>
          <p:cNvPr id="665602" name="Rectangle 2"/>
          <p:cNvSpPr>
            <a:spLocks noGrp="1" noChangeArrowheads="1"/>
          </p:cNvSpPr>
          <p:nvPr>
            <p:ph type="body" idx="1"/>
          </p:nvPr>
        </p:nvSpPr>
        <p:spPr>
          <a:xfrm>
            <a:off x="323850" y="1484313"/>
            <a:ext cx="6059488" cy="4316412"/>
          </a:xfrm>
          <a:noFill/>
          <a:ln/>
        </p:spPr>
        <p:txBody>
          <a:bodyPr/>
          <a:lstStyle/>
          <a:p>
            <a:pPr>
              <a:lnSpc>
                <a:spcPct val="90000"/>
              </a:lnSpc>
            </a:pPr>
            <a:r>
              <a:rPr lang="en-US"/>
              <a:t>An estimated 1.5 billion people worldwide have Internet access</a:t>
            </a:r>
          </a:p>
          <a:p>
            <a:pPr>
              <a:lnSpc>
                <a:spcPct val="90000"/>
              </a:lnSpc>
            </a:pPr>
            <a:endParaRPr lang="en-US"/>
          </a:p>
          <a:p>
            <a:pPr>
              <a:lnSpc>
                <a:spcPct val="90000"/>
              </a:lnSpc>
            </a:pPr>
            <a:r>
              <a:rPr lang="en-US"/>
              <a:t>As communication costs fall toward a very small number and approach 0, utilization of communication and computing facilities explodes</a:t>
            </a:r>
          </a:p>
          <a:p>
            <a:pPr>
              <a:lnSpc>
                <a:spcPct val="90000"/>
              </a:lnSpc>
              <a:buFont typeface="Wingdings" panose="05000000000000000000" pitchFamily="2" charset="2"/>
              <a:buNone/>
            </a:pPr>
            <a:endParaRPr lang="en-US"/>
          </a:p>
        </p:txBody>
      </p:sp>
    </p:spTree>
    <p:extLst>
      <p:ext uri="{BB962C8B-B14F-4D97-AF65-F5344CB8AC3E}">
        <p14:creationId xmlns:p14="http://schemas.microsoft.com/office/powerpoint/2010/main" val="243326621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427168" cy="1143000"/>
          </a:xfrm>
        </p:spPr>
        <p:txBody>
          <a:bodyPr/>
          <a:lstStyle/>
          <a:p>
            <a:r>
              <a:rPr lang="en-US" dirty="0"/>
              <a:t>Technology drivers of infrastructure evolution (cont</a:t>
            </a:r>
            <a:r>
              <a:rPr lang="en-US" dirty="0" smtClean="0"/>
              <a:t>.)</a:t>
            </a:r>
            <a:endParaRPr lang="en-IE" dirty="0"/>
          </a:p>
        </p:txBody>
      </p:sp>
      <p:sp>
        <p:nvSpPr>
          <p:cNvPr id="4" name="Content Placeholder 3"/>
          <p:cNvSpPr>
            <a:spLocks noGrp="1"/>
          </p:cNvSpPr>
          <p:nvPr>
            <p:ph idx="1"/>
          </p:nvPr>
        </p:nvSpPr>
        <p:spPr/>
        <p:txBody>
          <a:bodyPr/>
          <a:lstStyle/>
          <a:p>
            <a:pPr marL="0" indent="0">
              <a:spcAft>
                <a:spcPct val="25000"/>
              </a:spcAft>
              <a:buNone/>
            </a:pPr>
            <a:r>
              <a:rPr lang="en-US" sz="2300" b="1" dirty="0">
                <a:solidFill>
                  <a:srgbClr val="FF6600"/>
                </a:solidFill>
              </a:rPr>
              <a:t>Standards and network effects</a:t>
            </a:r>
          </a:p>
          <a:p>
            <a:pPr marL="530225" lvl="1" indent="-342900">
              <a:spcAft>
                <a:spcPct val="25000"/>
              </a:spcAft>
              <a:buFont typeface="Arial" panose="020B0604020202020204" pitchFamily="34" charset="0"/>
              <a:buChar char="•"/>
              <a:tabLst>
                <a:tab pos="1081088" algn="l"/>
              </a:tabLst>
            </a:pPr>
            <a:r>
              <a:rPr lang="en-US" sz="2300" dirty="0"/>
              <a:t>Technology standards:</a:t>
            </a:r>
          </a:p>
          <a:p>
            <a:pPr marL="811213" lvl="2" indent="-342900">
              <a:spcAft>
                <a:spcPct val="25000"/>
              </a:spcAft>
              <a:buFont typeface="Calibri" panose="020F0502020204030204" pitchFamily="34" charset="0"/>
              <a:buChar char="–"/>
            </a:pPr>
            <a:r>
              <a:rPr lang="en-US" sz="2300" dirty="0"/>
              <a:t>Specifications that establish the compatibility of products and the ability to communicate in a network</a:t>
            </a:r>
          </a:p>
          <a:p>
            <a:pPr marL="811213" lvl="2" indent="-342900">
              <a:spcAft>
                <a:spcPct val="25000"/>
              </a:spcAft>
              <a:buFont typeface="Calibri" panose="020F0502020204030204" pitchFamily="34" charset="0"/>
              <a:buChar char="–"/>
            </a:pPr>
            <a:r>
              <a:rPr lang="en-US" sz="2300" dirty="0"/>
              <a:t>Unleash powerful economies of scale and result in price declines as manufacturers focus on the products built to a single standard</a:t>
            </a:r>
          </a:p>
          <a:p>
            <a:endParaRPr lang="en-IE" dirty="0"/>
          </a:p>
        </p:txBody>
      </p:sp>
      <p:sp>
        <p:nvSpPr>
          <p:cNvPr id="669701" name="WordArt 5"/>
          <p:cNvSpPr>
            <a:spLocks noChangeArrowheads="1" noChangeShapeType="1" noTextEdit="1"/>
          </p:cNvSpPr>
          <p:nvPr/>
        </p:nvSpPr>
        <p:spPr bwMode="auto">
          <a:xfrm>
            <a:off x="725843" y="4853250"/>
            <a:ext cx="1195313" cy="907876"/>
          </a:xfrm>
          <a:prstGeom prst="rect">
            <a:avLst/>
          </a:prstGeom>
          <a:ln>
            <a:solidFill>
              <a:schemeClr val="bg1"/>
            </a:solidFill>
          </a:ln>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en-IE" sz="3600" kern="10" dirty="0">
                <a:ln w="9525">
                  <a:solidFill>
                    <a:srgbClr val="000000"/>
                  </a:solidFill>
                  <a:round/>
                  <a:headEnd/>
                  <a:tailEnd/>
                </a:ln>
                <a:solidFill>
                  <a:srgbClr val="000080"/>
                </a:solidFill>
                <a:latin typeface="Arial Black" panose="020B0A04020102020204" pitchFamily="34" charset="0"/>
              </a:rPr>
              <a:t>ASCII</a:t>
            </a:r>
          </a:p>
        </p:txBody>
      </p:sp>
      <p:sp>
        <p:nvSpPr>
          <p:cNvPr id="669702" name="WordArt 6"/>
          <p:cNvSpPr>
            <a:spLocks noChangeArrowheads="1" noChangeShapeType="1" noTextEdit="1"/>
          </p:cNvSpPr>
          <p:nvPr/>
        </p:nvSpPr>
        <p:spPr bwMode="auto">
          <a:xfrm>
            <a:off x="2965380" y="4653136"/>
            <a:ext cx="1195313" cy="907876"/>
          </a:xfrm>
          <a:prstGeom prst="rect">
            <a:avLst/>
          </a:prstGeom>
          <a:ln>
            <a:solidFill>
              <a:schemeClr val="bg1"/>
            </a:solidFill>
          </a:ln>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en-IE" sz="3600" kern="10" dirty="0">
                <a:ln w="9525">
                  <a:solidFill>
                    <a:srgbClr val="000000"/>
                  </a:solidFill>
                  <a:round/>
                  <a:headEnd/>
                  <a:tailEnd/>
                </a:ln>
                <a:solidFill>
                  <a:srgbClr val="000080"/>
                </a:solidFill>
                <a:latin typeface="Arial Black" panose="020B0A04020102020204" pitchFamily="34" charset="0"/>
              </a:rPr>
              <a:t>COBOL</a:t>
            </a:r>
          </a:p>
        </p:txBody>
      </p:sp>
      <p:sp>
        <p:nvSpPr>
          <p:cNvPr id="669703" name="WordArt 7"/>
          <p:cNvSpPr>
            <a:spLocks noChangeArrowheads="1" noChangeShapeType="1" noTextEdit="1"/>
          </p:cNvSpPr>
          <p:nvPr/>
        </p:nvSpPr>
        <p:spPr bwMode="auto">
          <a:xfrm>
            <a:off x="1447082" y="5734570"/>
            <a:ext cx="1195313" cy="907876"/>
          </a:xfrm>
          <a:prstGeom prst="rect">
            <a:avLst/>
          </a:prstGeom>
          <a:ln>
            <a:solidFill>
              <a:schemeClr val="bg1"/>
            </a:solidFill>
          </a:ln>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en-IE" sz="3600" kern="10" dirty="0">
                <a:ln w="9525">
                  <a:solidFill>
                    <a:srgbClr val="000000"/>
                  </a:solidFill>
                  <a:round/>
                  <a:headEnd/>
                  <a:tailEnd/>
                </a:ln>
                <a:solidFill>
                  <a:srgbClr val="000080"/>
                </a:solidFill>
                <a:latin typeface="Arial Black" panose="020B0A04020102020204" pitchFamily="34" charset="0"/>
              </a:rPr>
              <a:t>Unix</a:t>
            </a:r>
          </a:p>
        </p:txBody>
      </p:sp>
      <p:sp>
        <p:nvSpPr>
          <p:cNvPr id="669704" name="WordArt 8"/>
          <p:cNvSpPr>
            <a:spLocks noChangeArrowheads="1" noChangeShapeType="1" noTextEdit="1"/>
          </p:cNvSpPr>
          <p:nvPr/>
        </p:nvSpPr>
        <p:spPr bwMode="auto">
          <a:xfrm>
            <a:off x="3923656" y="5661199"/>
            <a:ext cx="1195313" cy="907876"/>
          </a:xfrm>
          <a:prstGeom prst="rect">
            <a:avLst/>
          </a:prstGeom>
          <a:ln>
            <a:solidFill>
              <a:schemeClr val="bg1"/>
            </a:solidFill>
          </a:ln>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en-IE" sz="3600" kern="10">
                <a:ln w="9525">
                  <a:solidFill>
                    <a:srgbClr val="000000"/>
                  </a:solidFill>
                  <a:round/>
                  <a:headEnd/>
                  <a:tailEnd/>
                </a:ln>
                <a:solidFill>
                  <a:srgbClr val="000080"/>
                </a:solidFill>
                <a:latin typeface="Arial Black" panose="020B0A04020102020204" pitchFamily="34" charset="0"/>
              </a:rPr>
              <a:t>TCP/IP</a:t>
            </a:r>
          </a:p>
        </p:txBody>
      </p:sp>
      <p:sp>
        <p:nvSpPr>
          <p:cNvPr id="669705" name="WordArt 9"/>
          <p:cNvSpPr>
            <a:spLocks noChangeArrowheads="1" noChangeShapeType="1" noTextEdit="1"/>
          </p:cNvSpPr>
          <p:nvPr/>
        </p:nvSpPr>
        <p:spPr bwMode="auto">
          <a:xfrm>
            <a:off x="5939781" y="4653136"/>
            <a:ext cx="1195313" cy="907876"/>
          </a:xfrm>
          <a:prstGeom prst="rect">
            <a:avLst/>
          </a:prstGeom>
          <a:ln>
            <a:solidFill>
              <a:schemeClr val="bg1"/>
            </a:solidFill>
          </a:ln>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en-IE" sz="3600" kern="10">
                <a:ln w="9525">
                  <a:solidFill>
                    <a:srgbClr val="000000"/>
                  </a:solidFill>
                  <a:round/>
                  <a:headEnd/>
                  <a:tailEnd/>
                </a:ln>
                <a:solidFill>
                  <a:srgbClr val="000080"/>
                </a:solidFill>
                <a:latin typeface="Arial Black" panose="020B0A04020102020204" pitchFamily="34" charset="0"/>
              </a:rPr>
              <a:t>Ethernet</a:t>
            </a:r>
          </a:p>
        </p:txBody>
      </p:sp>
      <p:sp>
        <p:nvSpPr>
          <p:cNvPr id="669706" name="WordArt 10"/>
          <p:cNvSpPr>
            <a:spLocks noChangeArrowheads="1" noChangeShapeType="1" noTextEdit="1"/>
          </p:cNvSpPr>
          <p:nvPr/>
        </p:nvSpPr>
        <p:spPr bwMode="auto">
          <a:xfrm>
            <a:off x="6184844" y="6051106"/>
            <a:ext cx="948661" cy="717993"/>
          </a:xfrm>
          <a:prstGeom prst="rect">
            <a:avLst/>
          </a:prstGeom>
          <a:ln>
            <a:solidFill>
              <a:schemeClr val="bg1"/>
            </a:solidFill>
          </a:ln>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en-IE" sz="3600" kern="10">
                <a:ln w="9525">
                  <a:solidFill>
                    <a:srgbClr val="000000"/>
                  </a:solidFill>
                  <a:round/>
                  <a:headEnd/>
                  <a:tailEnd/>
                </a:ln>
                <a:solidFill>
                  <a:srgbClr val="000080"/>
                </a:solidFill>
                <a:latin typeface="Arial Black" panose="020B0A04020102020204" pitchFamily="34" charset="0"/>
              </a:rPr>
              <a:t>PC</a:t>
            </a:r>
          </a:p>
        </p:txBody>
      </p:sp>
      <p:sp>
        <p:nvSpPr>
          <p:cNvPr id="669707" name="WordArt 11"/>
          <p:cNvSpPr>
            <a:spLocks noChangeArrowheads="1" noChangeShapeType="1" noTextEdit="1"/>
          </p:cNvSpPr>
          <p:nvPr/>
        </p:nvSpPr>
        <p:spPr bwMode="auto">
          <a:xfrm>
            <a:off x="7595543" y="4942061"/>
            <a:ext cx="1195313" cy="907876"/>
          </a:xfrm>
          <a:prstGeom prst="rect">
            <a:avLst/>
          </a:prstGeom>
          <a:ln>
            <a:solidFill>
              <a:schemeClr val="bg1"/>
            </a:solidFill>
          </a:ln>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en-IE" sz="3600" kern="10">
                <a:ln w="9525">
                  <a:solidFill>
                    <a:srgbClr val="000000"/>
                  </a:solidFill>
                  <a:round/>
                  <a:headEnd/>
                  <a:tailEnd/>
                </a:ln>
                <a:solidFill>
                  <a:srgbClr val="000080"/>
                </a:solidFill>
                <a:latin typeface="Arial Black" panose="020B0A04020102020204" pitchFamily="34" charset="0"/>
              </a:rPr>
              <a:t>WWW</a:t>
            </a:r>
          </a:p>
        </p:txBody>
      </p:sp>
    </p:spTree>
    <p:extLst>
      <p:ext uri="{BB962C8B-B14F-4D97-AF65-F5344CB8AC3E}">
        <p14:creationId xmlns:p14="http://schemas.microsoft.com/office/powerpoint/2010/main" val="138234746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403" y="44624"/>
            <a:ext cx="4193557" cy="1067712"/>
          </a:xfrm>
          <a:prstGeom prst="roundRect">
            <a:avLst/>
          </a:prstGeom>
          <a:solidFill>
            <a:srgbClr val="000080"/>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52" name="Text Box 4"/>
          <p:cNvSpPr txBox="1">
            <a:spLocks noChangeArrowheads="1"/>
          </p:cNvSpPr>
          <p:nvPr/>
        </p:nvSpPr>
        <p:spPr bwMode="auto">
          <a:xfrm>
            <a:off x="-252536" y="44624"/>
            <a:ext cx="4752528" cy="1015663"/>
          </a:xfrm>
          <a:prstGeom prst="rect">
            <a:avLst/>
          </a:prstGeom>
          <a:noFill/>
          <a:ln w="9525">
            <a:noFill/>
            <a:miter lim="800000"/>
            <a:headEnd/>
            <a:tailEnd/>
          </a:ln>
          <a:effec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0" hangingPunct="0">
              <a:spcBef>
                <a:spcPct val="50000"/>
              </a:spcBef>
              <a:defRPr/>
            </a:pPr>
            <a:r>
              <a:rPr lang="en-US" sz="3000" b="1" dirty="0" smtClean="0">
                <a:solidFill>
                  <a:schemeClr val="bg1"/>
                </a:solidFill>
                <a:latin typeface="Calibri" pitchFamily="34" charset="0"/>
                <a:cs typeface="Times New Roman" pitchFamily="18" charset="0"/>
              </a:rPr>
              <a:t>IT Infrastructure and Emerging Technologies</a:t>
            </a:r>
            <a:endParaRPr lang="en-US" sz="3000" b="1" dirty="0" smtClean="0">
              <a:solidFill>
                <a:schemeClr val="bg1"/>
              </a:solidFill>
              <a:latin typeface="Calibri" pitchFamily="34" charset="0"/>
              <a:cs typeface="Arial" charset="0"/>
            </a:endParaRPr>
          </a:p>
        </p:txBody>
      </p:sp>
      <p:sp>
        <p:nvSpPr>
          <p:cNvPr id="6" name="TextBox 5"/>
          <p:cNvSpPr txBox="1"/>
          <p:nvPr/>
        </p:nvSpPr>
        <p:spPr>
          <a:xfrm>
            <a:off x="0" y="6041094"/>
            <a:ext cx="2123728" cy="646331"/>
          </a:xfrm>
          <a:prstGeom prst="rect">
            <a:avLst/>
          </a:prstGeom>
          <a:solidFill>
            <a:schemeClr val="bg1">
              <a:lumMod val="75000"/>
            </a:schemeClr>
          </a:solidFill>
        </p:spPr>
        <p:txBody>
          <a:bodyPr wrap="square" rtlCol="0">
            <a:spAutoFit/>
          </a:bodyPr>
          <a:lstStyle/>
          <a:p>
            <a:r>
              <a:rPr lang="en-GB" b="1" dirty="0" smtClean="0">
                <a:solidFill>
                  <a:srgbClr val="000080"/>
                </a:solidFill>
              </a:rPr>
              <a:t>MFIS</a:t>
            </a:r>
          </a:p>
          <a:p>
            <a:r>
              <a:rPr lang="en-GB" b="1" dirty="0" smtClean="0">
                <a:solidFill>
                  <a:srgbClr val="000080"/>
                </a:solidFill>
              </a:rPr>
              <a:t>Lisa Murphy</a:t>
            </a:r>
            <a:endParaRPr lang="en-GB" b="1" dirty="0">
              <a:solidFill>
                <a:srgbClr val="000080"/>
              </a:solidFill>
            </a:endParaRPr>
          </a:p>
        </p:txBody>
      </p:sp>
      <p:sp>
        <p:nvSpPr>
          <p:cNvPr id="13" name="TextBox 12"/>
          <p:cNvSpPr txBox="1"/>
          <p:nvPr/>
        </p:nvSpPr>
        <p:spPr>
          <a:xfrm>
            <a:off x="6228184" y="1383159"/>
            <a:ext cx="2915816" cy="461665"/>
          </a:xfrm>
          <a:prstGeom prst="rect">
            <a:avLst/>
          </a:prstGeom>
          <a:solidFill>
            <a:srgbClr val="B3E2FF"/>
          </a:solidFill>
        </p:spPr>
        <p:txBody>
          <a:bodyPr wrap="square" rtlCol="0">
            <a:spAutoFit/>
          </a:bodyPr>
          <a:lstStyle/>
          <a:p>
            <a:pPr algn="ctr"/>
            <a:r>
              <a:rPr lang="en-GB" sz="2400" b="1" dirty="0" smtClean="0">
                <a:solidFill>
                  <a:srgbClr val="000080"/>
                </a:solidFill>
              </a:rPr>
              <a:t>Chapter 5</a:t>
            </a:r>
          </a:p>
        </p:txBody>
      </p:sp>
      <p:pic>
        <p:nvPicPr>
          <p:cNvPr id="9218" name="Picture 2" descr="https://encrypted-tbn1.gstatic.com/images?q=tbn:ANd9GcQSx6_HkFvKpjhJi36XDU2dYfQzENxCcZrCysmquJ2xHXNSWaMj"/>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3768" y="2114560"/>
            <a:ext cx="5688632" cy="474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2710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pPr algn="l"/>
            <a:r>
              <a:rPr lang="en-GB" dirty="0" smtClean="0">
                <a:solidFill>
                  <a:srgbClr val="FF6600"/>
                </a:solidFill>
              </a:rPr>
              <a:t>E </a:t>
            </a:r>
            <a:r>
              <a:rPr lang="en-GB" dirty="0" err="1" smtClean="0">
                <a:solidFill>
                  <a:srgbClr val="000080"/>
                </a:solidFill>
              </a:rPr>
              <a:t>xercise</a:t>
            </a:r>
            <a:r>
              <a:rPr lang="en-GB" dirty="0" smtClean="0">
                <a:solidFill>
                  <a:srgbClr val="000080"/>
                </a:solidFill>
              </a:rPr>
              <a:t> </a:t>
            </a:r>
            <a:r>
              <a:rPr lang="en-GB" dirty="0"/>
              <a:t>1</a:t>
            </a:r>
            <a:r>
              <a:rPr lang="en-GB" dirty="0" smtClean="0">
                <a:solidFill>
                  <a:srgbClr val="000080"/>
                </a:solidFill>
              </a:rPr>
              <a:t> – Video time</a:t>
            </a:r>
            <a:endParaRPr lang="en-GB" dirty="0">
              <a:solidFill>
                <a:srgbClr val="FF6600"/>
              </a:solidFill>
            </a:endParaRPr>
          </a:p>
        </p:txBody>
      </p:sp>
      <p:sp>
        <p:nvSpPr>
          <p:cNvPr id="2" name="Content Placeholder 1"/>
          <p:cNvSpPr>
            <a:spLocks noGrp="1"/>
          </p:cNvSpPr>
          <p:nvPr>
            <p:ph idx="1"/>
          </p:nvPr>
        </p:nvSpPr>
        <p:spPr/>
        <p:txBody>
          <a:bodyPr>
            <a:noAutofit/>
          </a:bodyPr>
          <a:lstStyle/>
          <a:p>
            <a:pPr marL="0" indent="0">
              <a:buNone/>
            </a:pPr>
            <a:r>
              <a:rPr lang="en-IE" sz="2200" b="1" dirty="0"/>
              <a:t>The evolution of </a:t>
            </a:r>
            <a:r>
              <a:rPr lang="en-IE" sz="2200" b="1" dirty="0" smtClean="0"/>
              <a:t>Computers:</a:t>
            </a:r>
            <a:endParaRPr lang="en-IE" sz="2200" b="1" dirty="0"/>
          </a:p>
          <a:p>
            <a:pPr marL="514350" indent="-514350">
              <a:buFont typeface="+mj-lt"/>
              <a:buAutoNum type="arabicPeriod"/>
            </a:pPr>
            <a:r>
              <a:rPr lang="en-IE" sz="2200" dirty="0"/>
              <a:t>When was the first computers </a:t>
            </a:r>
            <a:r>
              <a:rPr lang="en-IE" sz="2200" dirty="0" smtClean="0"/>
              <a:t>developed</a:t>
            </a:r>
            <a:r>
              <a:rPr lang="en-IE" sz="2200" dirty="0"/>
              <a:t>?</a:t>
            </a:r>
          </a:p>
          <a:p>
            <a:pPr marL="514350" indent="-514350">
              <a:buFont typeface="+mj-lt"/>
              <a:buAutoNum type="arabicPeriod"/>
            </a:pPr>
            <a:r>
              <a:rPr lang="en-IE" sz="2200" dirty="0"/>
              <a:t>What was the first Foley working computer called?</a:t>
            </a:r>
          </a:p>
          <a:p>
            <a:pPr marL="514350" indent="-514350">
              <a:buFont typeface="+mj-lt"/>
              <a:buAutoNum type="arabicPeriod"/>
            </a:pPr>
            <a:r>
              <a:rPr lang="en-IE" sz="2200" dirty="0"/>
              <a:t>The first computer developed in the united states was called?</a:t>
            </a:r>
          </a:p>
          <a:p>
            <a:pPr marL="514350" indent="-514350">
              <a:buFont typeface="+mj-lt"/>
              <a:buAutoNum type="arabicPeriod"/>
            </a:pPr>
            <a:r>
              <a:rPr lang="en-IE" sz="2200" dirty="0" smtClean="0"/>
              <a:t>What reduced the size of computers?</a:t>
            </a:r>
            <a:endParaRPr lang="en-IE" sz="2200" dirty="0"/>
          </a:p>
          <a:p>
            <a:pPr marL="514350" indent="-514350">
              <a:buFont typeface="+mj-lt"/>
              <a:buAutoNum type="arabicPeriod"/>
            </a:pPr>
            <a:r>
              <a:rPr lang="en-IE" sz="2200" dirty="0"/>
              <a:t>Who developed the first disk drive and what year?</a:t>
            </a:r>
          </a:p>
          <a:p>
            <a:pPr marL="514350" indent="-514350">
              <a:buFont typeface="+mj-lt"/>
              <a:buAutoNum type="arabicPeriod"/>
            </a:pPr>
            <a:r>
              <a:rPr lang="en-IE" sz="2200" dirty="0"/>
              <a:t>What was </a:t>
            </a:r>
            <a:r>
              <a:rPr lang="en-IE" sz="2200" dirty="0" smtClean="0"/>
              <a:t>the name of the </a:t>
            </a:r>
            <a:r>
              <a:rPr lang="en-IE" sz="2200" dirty="0"/>
              <a:t>first operating system introduced?</a:t>
            </a:r>
          </a:p>
          <a:p>
            <a:pPr marL="514350" indent="-514350">
              <a:buFont typeface="+mj-lt"/>
              <a:buAutoNum type="arabicPeriod"/>
            </a:pPr>
            <a:r>
              <a:rPr lang="en-IE" sz="2200" dirty="0" smtClean="0"/>
              <a:t>When was the first Microprocessor developed</a:t>
            </a:r>
            <a:r>
              <a:rPr lang="en-IE" sz="2200" dirty="0"/>
              <a:t>?</a:t>
            </a:r>
          </a:p>
          <a:p>
            <a:pPr marL="514350" indent="-514350">
              <a:buFont typeface="+mj-lt"/>
              <a:buAutoNum type="arabicPeriod"/>
            </a:pPr>
            <a:r>
              <a:rPr lang="en-IE" sz="2200" dirty="0" smtClean="0"/>
              <a:t>What was the first Microprocessor called? </a:t>
            </a:r>
          </a:p>
          <a:p>
            <a:pPr marL="514350" indent="-514350">
              <a:buFont typeface="+mj-lt"/>
              <a:buAutoNum type="arabicPeriod"/>
            </a:pPr>
            <a:r>
              <a:rPr lang="en-IE" sz="2200" dirty="0" smtClean="0"/>
              <a:t>What was the first personal computer called?</a:t>
            </a:r>
            <a:endParaRPr lang="en-IE" sz="2200" dirty="0"/>
          </a:p>
          <a:p>
            <a:pPr marL="514350" indent="-514350">
              <a:buFont typeface="+mj-lt"/>
              <a:buAutoNum type="arabicPeriod"/>
            </a:pPr>
            <a:r>
              <a:rPr lang="en-IE" sz="2200" dirty="0"/>
              <a:t>Name </a:t>
            </a:r>
            <a:r>
              <a:rPr lang="en-IE" sz="2200" dirty="0" smtClean="0"/>
              <a:t>two of the most popular computers </a:t>
            </a:r>
            <a:r>
              <a:rPr lang="en-IE" sz="2200" smtClean="0"/>
              <a:t>first introduced?</a:t>
            </a:r>
            <a:endParaRPr lang="en-IE" sz="2200" dirty="0"/>
          </a:p>
          <a:p>
            <a:pPr marL="514350" indent="-514350">
              <a:buFont typeface="+mj-lt"/>
              <a:buAutoNum type="arabicPeriod"/>
            </a:pPr>
            <a:r>
              <a:rPr lang="en-IE" sz="2200" dirty="0" smtClean="0"/>
              <a:t>Outline 2 significant differences that computers have now from the first ones introduced?</a:t>
            </a:r>
            <a:endParaRPr lang="en-IE" sz="2200" dirty="0"/>
          </a:p>
        </p:txBody>
      </p:sp>
      <p:sp>
        <p:nvSpPr>
          <p:cNvPr id="7" name="Oval 6"/>
          <p:cNvSpPr/>
          <p:nvPr/>
        </p:nvSpPr>
        <p:spPr>
          <a:xfrm>
            <a:off x="467544" y="40466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www.weidert.com/Portals/65360/images/VideoLogo.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8334" y="1600200"/>
            <a:ext cx="1058466" cy="103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340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IE" dirty="0" smtClean="0">
                <a:solidFill>
                  <a:srgbClr val="000080"/>
                </a:solidFill>
              </a:rPr>
              <a:t>10 Minutes break!!</a:t>
            </a:r>
            <a:endParaRPr lang="en-IE" dirty="0">
              <a:solidFill>
                <a:srgbClr val="000080"/>
              </a:solidFill>
            </a:endParaRPr>
          </a:p>
        </p:txBody>
      </p:sp>
      <p:sp>
        <p:nvSpPr>
          <p:cNvPr id="4" name="Footer Placeholder 3"/>
          <p:cNvSpPr>
            <a:spLocks noGrp="1"/>
          </p:cNvSpPr>
          <p:nvPr>
            <p:ph type="ftr" sz="quarter" idx="11"/>
          </p:nvPr>
        </p:nvSpPr>
        <p:spPr/>
        <p:txBody>
          <a:bodyPr/>
          <a:lstStyle/>
          <a:p>
            <a:r>
              <a:rPr lang="en-GB" smtClean="0"/>
              <a:t>lisa.murphy@ncirl.ie</a:t>
            </a:r>
            <a:endParaRPr lang="en-GB"/>
          </a:p>
        </p:txBody>
      </p:sp>
      <p:pic>
        <p:nvPicPr>
          <p:cNvPr id="6146" name="Picture 2" descr="http://chosenvessel26.files.wordpress.com/2011/05/take-a-break-from-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2276872"/>
            <a:ext cx="2857500" cy="28765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457200" y="116632"/>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pPr algn="l"/>
            <a:r>
              <a:rPr lang="en-GB" dirty="0" smtClean="0">
                <a:solidFill>
                  <a:srgbClr val="000080"/>
                </a:solidFill>
              </a:rPr>
              <a:t>Break Time</a:t>
            </a:r>
            <a:endParaRPr lang="en-GB" dirty="0">
              <a:solidFill>
                <a:srgbClr val="000080"/>
              </a:solidFill>
            </a:endParaRPr>
          </a:p>
        </p:txBody>
      </p:sp>
    </p:spTree>
    <p:extLst>
      <p:ext uri="{BB962C8B-B14F-4D97-AF65-F5344CB8AC3E}">
        <p14:creationId xmlns:p14="http://schemas.microsoft.com/office/powerpoint/2010/main" val="2732636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E" i="1" dirty="0"/>
              <a:t/>
            </a:r>
            <a:br>
              <a:rPr lang="en-IE" i="1" dirty="0"/>
            </a:br>
            <a:r>
              <a:rPr lang="en-IE" dirty="0" smtClean="0"/>
              <a:t>IT </a:t>
            </a:r>
            <a:r>
              <a:rPr lang="en-IE" dirty="0"/>
              <a:t>Infrastructure Ecosystem</a:t>
            </a:r>
            <a:br>
              <a:rPr lang="en-IE" dirty="0"/>
            </a:br>
            <a:endParaRPr lang="en-IE" dirty="0"/>
          </a:p>
        </p:txBody>
      </p:sp>
      <p:sp>
        <p:nvSpPr>
          <p:cNvPr id="4" name="Content Placeholder 3"/>
          <p:cNvSpPr>
            <a:spLocks noGrp="1"/>
          </p:cNvSpPr>
          <p:nvPr>
            <p:ph idx="1"/>
          </p:nvPr>
        </p:nvSpPr>
        <p:spPr>
          <a:xfrm>
            <a:off x="457200" y="2060848"/>
            <a:ext cx="8229600" cy="2188840"/>
          </a:xfrm>
          <a:solidFill>
            <a:srgbClr val="B3E2FF"/>
          </a:solidFill>
        </p:spPr>
        <p:txBody>
          <a:bodyPr/>
          <a:lstStyle/>
          <a:p>
            <a:pPr marL="0" indent="0">
              <a:buNone/>
            </a:pPr>
            <a:r>
              <a:rPr lang="en-IE" i="1" dirty="0"/>
              <a:t>There are seven major components that must be coordinated to provide the firm with a coherent IT </a:t>
            </a:r>
            <a:r>
              <a:rPr lang="en-IE" i="1" dirty="0" smtClean="0"/>
              <a:t>infrastructure</a:t>
            </a:r>
          </a:p>
          <a:p>
            <a:pPr marL="0" indent="0" algn="r">
              <a:buNone/>
            </a:pPr>
            <a:r>
              <a:rPr lang="en-IE" b="1" dirty="0" err="1"/>
              <a:t>Laudon</a:t>
            </a:r>
            <a:r>
              <a:rPr lang="en-IE" b="1" dirty="0"/>
              <a:t> &amp; </a:t>
            </a:r>
            <a:r>
              <a:rPr lang="en-IE" b="1" dirty="0" err="1" smtClean="0"/>
              <a:t>Laudon</a:t>
            </a:r>
            <a:endParaRPr lang="en-IE" b="1" dirty="0"/>
          </a:p>
        </p:txBody>
      </p:sp>
      <p:pic>
        <p:nvPicPr>
          <p:cNvPr id="3074" name="Picture 2" descr="https://encrypted-tbn0.gstatic.com/images?q=tbn:ANd9GcQBf4qTNvEXH4RWT4prrjTPBvw7t3BvTUZ9M3Z4Ed7-xtbmzU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4581128"/>
            <a:ext cx="1518468" cy="1689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77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encrypted-tbn2.gstatic.com/images?q=tbn:ANd9GcRJ-i6Zt1sLD9p8OCBaP2jQFlAFWc0ahOOG4dY9n79HiduT-uLT"/>
          <p:cNvPicPr>
            <a:picLocks noChangeAspect="1" noChangeArrowheads="1"/>
          </p:cNvPicPr>
          <p:nvPr/>
        </p:nvPicPr>
        <p:blipFill rotWithShape="1">
          <a:blip r:embed="rId2">
            <a:clrChange>
              <a:clrFrom>
                <a:srgbClr val="D3B9AC"/>
              </a:clrFrom>
              <a:clrTo>
                <a:srgbClr val="D3B9AC">
                  <a:alpha val="0"/>
                </a:srgbClr>
              </a:clrTo>
            </a:clrChange>
            <a:extLst>
              <a:ext uri="{28A0092B-C50C-407E-A947-70E740481C1C}">
                <a14:useLocalDpi xmlns:a14="http://schemas.microsoft.com/office/drawing/2010/main" val="0"/>
              </a:ext>
            </a:extLst>
          </a:blip>
          <a:srcRect l="7462" t="11330" r="6873" b="11344"/>
          <a:stretch/>
        </p:blipFill>
        <p:spPr bwMode="auto">
          <a:xfrm>
            <a:off x="323528" y="1484784"/>
            <a:ext cx="8435280" cy="4818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16632"/>
            <a:ext cx="7427168" cy="1143000"/>
          </a:xfrm>
        </p:spPr>
        <p:txBody>
          <a:bodyPr/>
          <a:lstStyle/>
          <a:p>
            <a:r>
              <a:rPr lang="en-US" sz="3500" dirty="0">
                <a:ea typeface="ＭＳ Ｐゴシック" panose="020B0600070205080204" pitchFamily="34" charset="-128"/>
              </a:rPr>
              <a:t>IT </a:t>
            </a:r>
            <a:r>
              <a:rPr lang="en-US" sz="3500" dirty="0" smtClean="0">
                <a:ea typeface="ＭＳ Ｐゴシック" panose="020B0600070205080204" pitchFamily="34" charset="-128"/>
              </a:rPr>
              <a:t>Infrastructure’s 7 </a:t>
            </a:r>
            <a:r>
              <a:rPr lang="en-US" sz="3500" dirty="0">
                <a:ea typeface="ＭＳ Ｐゴシック" panose="020B0600070205080204" pitchFamily="34" charset="-128"/>
              </a:rPr>
              <a:t>main </a:t>
            </a:r>
            <a:r>
              <a:rPr lang="en-US" sz="3500" dirty="0" smtClean="0">
                <a:ea typeface="ＭＳ Ｐゴシック" panose="020B0600070205080204" pitchFamily="34" charset="-128"/>
              </a:rPr>
              <a:t>components</a:t>
            </a:r>
            <a:endParaRPr lang="en-IE" sz="3500" dirty="0"/>
          </a:p>
        </p:txBody>
      </p:sp>
      <p:sp>
        <p:nvSpPr>
          <p:cNvPr id="3" name="Content Placeholder 2"/>
          <p:cNvSpPr>
            <a:spLocks noGrp="1"/>
          </p:cNvSpPr>
          <p:nvPr>
            <p:ph idx="1"/>
          </p:nvPr>
        </p:nvSpPr>
        <p:spPr>
          <a:xfrm>
            <a:off x="734888" y="1992901"/>
            <a:ext cx="8229600" cy="4525963"/>
          </a:xfrm>
          <a:ln>
            <a:noFill/>
          </a:ln>
        </p:spPr>
        <p:txBody>
          <a:bodyPr/>
          <a:lstStyle/>
          <a:p>
            <a:pPr marL="0" lvl="1" indent="447675">
              <a:buFont typeface="Cambria" panose="02040503050406030204" pitchFamily="18" charset="0"/>
              <a:buAutoNum type="arabicPeriod"/>
            </a:pPr>
            <a:r>
              <a:rPr lang="en-US" sz="3000" b="1" dirty="0" smtClean="0">
                <a:solidFill>
                  <a:schemeClr val="bg1"/>
                </a:solidFill>
                <a:ea typeface="ＭＳ Ｐゴシック" panose="020B0600070205080204" pitchFamily="34" charset="-128"/>
              </a:rPr>
              <a:t>Computer </a:t>
            </a:r>
            <a:r>
              <a:rPr lang="en-US" sz="3000" b="1" dirty="0">
                <a:solidFill>
                  <a:schemeClr val="bg1"/>
                </a:solidFill>
                <a:ea typeface="ＭＳ Ｐゴシック" panose="020B0600070205080204" pitchFamily="34" charset="-128"/>
              </a:rPr>
              <a:t>hardware platforms </a:t>
            </a:r>
          </a:p>
          <a:p>
            <a:pPr marL="0" lvl="1" indent="447675">
              <a:buFont typeface="Cambria" panose="02040503050406030204" pitchFamily="18" charset="0"/>
              <a:buAutoNum type="arabicPeriod"/>
            </a:pPr>
            <a:r>
              <a:rPr lang="en-US" sz="3000" b="1" dirty="0">
                <a:solidFill>
                  <a:schemeClr val="bg1"/>
                </a:solidFill>
                <a:ea typeface="ＭＳ Ｐゴシック" panose="020B0600070205080204" pitchFamily="34" charset="-128"/>
              </a:rPr>
              <a:t>Operating system platforms</a:t>
            </a:r>
          </a:p>
          <a:p>
            <a:pPr marL="0" lvl="1" indent="447675">
              <a:buFont typeface="Cambria" panose="02040503050406030204" pitchFamily="18" charset="0"/>
              <a:buAutoNum type="arabicPeriod"/>
            </a:pPr>
            <a:r>
              <a:rPr lang="en-US" sz="3000" b="1" dirty="0">
                <a:solidFill>
                  <a:schemeClr val="bg1"/>
                </a:solidFill>
                <a:ea typeface="ＭＳ Ｐゴシック" panose="020B0600070205080204" pitchFamily="34" charset="-128"/>
              </a:rPr>
              <a:t>Enterprise software applications</a:t>
            </a:r>
          </a:p>
          <a:p>
            <a:pPr marL="0" lvl="1" indent="447675">
              <a:buFont typeface="Cambria" panose="02040503050406030204" pitchFamily="18" charset="0"/>
              <a:buAutoNum type="arabicPeriod"/>
            </a:pPr>
            <a:r>
              <a:rPr lang="en-US" sz="3000" b="1" dirty="0">
                <a:solidFill>
                  <a:schemeClr val="bg1"/>
                </a:solidFill>
                <a:ea typeface="ＭＳ Ｐゴシック" panose="020B0600070205080204" pitchFamily="34" charset="-128"/>
              </a:rPr>
              <a:t>Data management and storage</a:t>
            </a:r>
          </a:p>
          <a:p>
            <a:pPr marL="0" lvl="1" indent="447675">
              <a:buFont typeface="Cambria" panose="02040503050406030204" pitchFamily="18" charset="0"/>
              <a:buAutoNum type="arabicPeriod"/>
            </a:pPr>
            <a:r>
              <a:rPr lang="en-US" sz="3000" b="1" dirty="0">
                <a:solidFill>
                  <a:schemeClr val="bg1"/>
                </a:solidFill>
                <a:ea typeface="ＭＳ Ｐゴシック" panose="020B0600070205080204" pitchFamily="34" charset="-128"/>
              </a:rPr>
              <a:t>Networking/telecommunications platforms</a:t>
            </a:r>
          </a:p>
          <a:p>
            <a:pPr marL="0" lvl="1" indent="447675">
              <a:buFont typeface="Cambria" panose="02040503050406030204" pitchFamily="18" charset="0"/>
              <a:buAutoNum type="arabicPeriod"/>
            </a:pPr>
            <a:r>
              <a:rPr lang="en-US" sz="3000" b="1" dirty="0">
                <a:solidFill>
                  <a:schemeClr val="bg1"/>
                </a:solidFill>
                <a:ea typeface="ＭＳ Ｐゴシック" panose="020B0600070205080204" pitchFamily="34" charset="-128"/>
              </a:rPr>
              <a:t>Internet platforms</a:t>
            </a:r>
          </a:p>
          <a:p>
            <a:pPr marL="0" lvl="1" indent="447675">
              <a:buFont typeface="Cambria" panose="02040503050406030204" pitchFamily="18" charset="0"/>
              <a:buAutoNum type="arabicPeriod"/>
            </a:pPr>
            <a:r>
              <a:rPr lang="en-US" sz="3000" b="1" dirty="0">
                <a:solidFill>
                  <a:schemeClr val="bg1"/>
                </a:solidFill>
                <a:ea typeface="ＭＳ Ｐゴシック" panose="020B0600070205080204" pitchFamily="34" charset="-128"/>
              </a:rPr>
              <a:t>Consulting system integration </a:t>
            </a:r>
            <a:r>
              <a:rPr lang="en-US" sz="3000" b="1" dirty="0" smtClean="0">
                <a:solidFill>
                  <a:schemeClr val="bg1"/>
                </a:solidFill>
                <a:ea typeface="ＭＳ Ｐゴシック" panose="020B0600070205080204" pitchFamily="34" charset="-128"/>
              </a:rPr>
              <a:t>services</a:t>
            </a:r>
            <a:endParaRPr lang="en-US" sz="3000" b="1" dirty="0">
              <a:solidFill>
                <a:schemeClr val="bg1"/>
              </a:solidFill>
              <a:ea typeface="ＭＳ Ｐゴシック" panose="020B0600070205080204" pitchFamily="34" charset="-128"/>
            </a:endParaRPr>
          </a:p>
        </p:txBody>
      </p:sp>
    </p:spTree>
    <p:extLst>
      <p:ext uri="{BB962C8B-B14F-4D97-AF65-F5344CB8AC3E}">
        <p14:creationId xmlns:p14="http://schemas.microsoft.com/office/powerpoint/2010/main" val="30369828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131734"/>
            <a:ext cx="6372200" cy="1008112"/>
          </a:xfrm>
          <a:prstGeom prst="roundRect">
            <a:avLst/>
          </a:prstGeom>
          <a:solidFill>
            <a:srgbClr val="B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00" dirty="0"/>
          </a:p>
        </p:txBody>
      </p:sp>
      <p:sp>
        <p:nvSpPr>
          <p:cNvPr id="2" name="Title 1"/>
          <p:cNvSpPr>
            <a:spLocks noGrp="1"/>
          </p:cNvSpPr>
          <p:nvPr>
            <p:ph type="title"/>
          </p:nvPr>
        </p:nvSpPr>
        <p:spPr>
          <a:xfrm>
            <a:off x="35496" y="53752"/>
            <a:ext cx="8229600" cy="1143000"/>
          </a:xfrm>
        </p:spPr>
        <p:txBody>
          <a:bodyPr/>
          <a:lstStyle/>
          <a:p>
            <a:r>
              <a:rPr lang="en-US" sz="3500" dirty="0"/>
              <a:t>1. Computer hardware </a:t>
            </a:r>
            <a:r>
              <a:rPr lang="en-US" sz="3500" dirty="0" smtClean="0"/>
              <a:t>platforms</a:t>
            </a:r>
            <a:endParaRPr lang="en-IE" sz="3500" dirty="0"/>
          </a:p>
        </p:txBody>
      </p:sp>
      <p:sp>
        <p:nvSpPr>
          <p:cNvPr id="4" name="Content Placeholder 3"/>
          <p:cNvSpPr>
            <a:spLocks noGrp="1"/>
          </p:cNvSpPr>
          <p:nvPr>
            <p:ph idx="1"/>
          </p:nvPr>
        </p:nvSpPr>
        <p:spPr>
          <a:xfrm>
            <a:off x="457200" y="1600200"/>
            <a:ext cx="6203032" cy="4525963"/>
          </a:xfrm>
        </p:spPr>
        <p:txBody>
          <a:bodyPr>
            <a:noAutofit/>
          </a:bodyPr>
          <a:lstStyle/>
          <a:p>
            <a:pPr>
              <a:spcAft>
                <a:spcPct val="25000"/>
              </a:spcAft>
              <a:buFontTx/>
              <a:buChar char="•"/>
            </a:pPr>
            <a:r>
              <a:rPr lang="en-US" sz="2200" b="1" dirty="0">
                <a:solidFill>
                  <a:srgbClr val="FF6600"/>
                </a:solidFill>
              </a:rPr>
              <a:t>Client machines</a:t>
            </a:r>
          </a:p>
          <a:p>
            <a:pPr lvl="2">
              <a:spcAft>
                <a:spcPct val="25000"/>
              </a:spcAft>
              <a:buFontTx/>
              <a:buChar char="•"/>
            </a:pPr>
            <a:r>
              <a:rPr lang="en-US" sz="2200" dirty="0"/>
              <a:t>Desktop PCs, mobile computing devices – PDAs, laptops</a:t>
            </a:r>
          </a:p>
          <a:p>
            <a:pPr>
              <a:spcAft>
                <a:spcPct val="25000"/>
              </a:spcAft>
              <a:buFontTx/>
              <a:buChar char="•"/>
            </a:pPr>
            <a:r>
              <a:rPr lang="en-US" sz="2200" b="1" dirty="0">
                <a:solidFill>
                  <a:srgbClr val="FF6600"/>
                </a:solidFill>
              </a:rPr>
              <a:t>Servers</a:t>
            </a:r>
            <a:r>
              <a:rPr lang="en-US" sz="2200" dirty="0"/>
              <a:t> </a:t>
            </a:r>
          </a:p>
          <a:p>
            <a:pPr lvl="2">
              <a:spcAft>
                <a:spcPct val="25000"/>
              </a:spcAft>
              <a:buFontTx/>
              <a:buChar char="•"/>
            </a:pPr>
            <a:r>
              <a:rPr lang="en-US" sz="2200" dirty="0"/>
              <a:t>Blade servers: ultrathin computers stored in racks</a:t>
            </a:r>
          </a:p>
          <a:p>
            <a:pPr>
              <a:spcAft>
                <a:spcPct val="25000"/>
              </a:spcAft>
              <a:buFontTx/>
              <a:buChar char="•"/>
            </a:pPr>
            <a:r>
              <a:rPr lang="en-US" sz="2200" b="1" dirty="0">
                <a:solidFill>
                  <a:srgbClr val="FF6600"/>
                </a:solidFill>
              </a:rPr>
              <a:t>Mainframes:</a:t>
            </a:r>
          </a:p>
          <a:p>
            <a:pPr lvl="2">
              <a:spcAft>
                <a:spcPct val="25000"/>
              </a:spcAft>
              <a:buFontTx/>
              <a:buChar char="•"/>
            </a:pPr>
            <a:r>
              <a:rPr lang="en-US" sz="2200" dirty="0"/>
              <a:t>IBM mainframe equivalent to thousands of blade servers</a:t>
            </a:r>
          </a:p>
          <a:p>
            <a:pPr>
              <a:spcAft>
                <a:spcPct val="25000"/>
              </a:spcAft>
              <a:buFontTx/>
              <a:buChar char="•"/>
            </a:pPr>
            <a:r>
              <a:rPr lang="en-US" sz="2200" dirty="0"/>
              <a:t>Top chip producers: AMD, Intel, IBM</a:t>
            </a:r>
          </a:p>
          <a:p>
            <a:pPr>
              <a:spcAft>
                <a:spcPct val="25000"/>
              </a:spcAft>
              <a:buFontTx/>
              <a:buChar char="•"/>
            </a:pPr>
            <a:r>
              <a:rPr lang="en-US" sz="2200" dirty="0"/>
              <a:t>Top firms: IBM, HP, Dell, Sun Microsystems</a:t>
            </a:r>
          </a:p>
          <a:p>
            <a:pPr lvl="1">
              <a:spcAft>
                <a:spcPct val="25000"/>
              </a:spcAft>
              <a:buFontTx/>
              <a:buChar char="•"/>
            </a:pPr>
            <a:endParaRPr lang="en-US" sz="2200" dirty="0"/>
          </a:p>
          <a:p>
            <a:endParaRPr lang="en-IE" sz="2200" dirty="0"/>
          </a:p>
        </p:txBody>
      </p:sp>
      <p:pic>
        <p:nvPicPr>
          <p:cNvPr id="675846" name="Picture 6" descr="20070514-01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8184" y="1623361"/>
            <a:ext cx="2483123" cy="1655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74345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spcAft>
                <a:spcPct val="25000"/>
              </a:spcAft>
              <a:buNone/>
            </a:pPr>
            <a:r>
              <a:rPr lang="en-US" sz="2600" b="1" dirty="0">
                <a:cs typeface="Times New Roman" panose="02020603050405020304" pitchFamily="18" charset="0"/>
              </a:rPr>
              <a:t>Operating system platforms</a:t>
            </a:r>
          </a:p>
          <a:p>
            <a:pPr marL="539750" lvl="1" indent="-354013">
              <a:spcAft>
                <a:spcPct val="25000"/>
              </a:spcAft>
              <a:buFontTx/>
              <a:buChar char="•"/>
            </a:pPr>
            <a:r>
              <a:rPr lang="en-US" sz="2600" dirty="0"/>
              <a:t>Operating systems</a:t>
            </a:r>
          </a:p>
          <a:p>
            <a:pPr marL="811213" lvl="2">
              <a:spcAft>
                <a:spcPct val="25000"/>
              </a:spcAft>
              <a:buFont typeface="Calibri" panose="020F0502020204030204" pitchFamily="34" charset="0"/>
              <a:buChar char="–"/>
            </a:pPr>
            <a:r>
              <a:rPr lang="en-US" sz="2600" dirty="0"/>
              <a:t>Client level: 95% run Microsoft Windows (7, Vista, XP, etc.)</a:t>
            </a:r>
          </a:p>
          <a:p>
            <a:pPr marL="1246188" lvl="2" indent="-331788">
              <a:spcAft>
                <a:spcPct val="25000"/>
              </a:spcAft>
              <a:buFont typeface="Courier New" panose="02070309020205020404" pitchFamily="49" charset="0"/>
              <a:buChar char="o"/>
            </a:pPr>
            <a:r>
              <a:rPr lang="en-US" sz="2600" dirty="0"/>
              <a:t>Server level: 85% run Unix or Linux</a:t>
            </a:r>
          </a:p>
          <a:p>
            <a:endParaRPr lang="en-IE" sz="2400" dirty="0"/>
          </a:p>
        </p:txBody>
      </p:sp>
      <p:pic>
        <p:nvPicPr>
          <p:cNvPr id="67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4509120"/>
            <a:ext cx="4897438"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a:xfrm>
            <a:off x="0" y="131734"/>
            <a:ext cx="6372200" cy="1008112"/>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00" dirty="0"/>
          </a:p>
        </p:txBody>
      </p:sp>
      <p:sp>
        <p:nvSpPr>
          <p:cNvPr id="2" name="Title 1"/>
          <p:cNvSpPr>
            <a:spLocks noGrp="1"/>
          </p:cNvSpPr>
          <p:nvPr>
            <p:ph type="title"/>
          </p:nvPr>
        </p:nvSpPr>
        <p:spPr>
          <a:xfrm>
            <a:off x="10050" y="64290"/>
            <a:ext cx="8229600" cy="1143000"/>
          </a:xfrm>
        </p:spPr>
        <p:txBody>
          <a:bodyPr/>
          <a:lstStyle/>
          <a:p>
            <a:r>
              <a:rPr lang="en-US" sz="3500" dirty="0" smtClean="0"/>
              <a:t>2. Operating </a:t>
            </a:r>
            <a:r>
              <a:rPr lang="en-US" sz="3500" dirty="0"/>
              <a:t>system </a:t>
            </a:r>
            <a:r>
              <a:rPr lang="en-US" sz="3500" dirty="0" smtClean="0"/>
              <a:t>platforms</a:t>
            </a:r>
            <a:endParaRPr lang="en-IE" sz="3500" dirty="0"/>
          </a:p>
        </p:txBody>
      </p:sp>
    </p:spTree>
    <p:extLst>
      <p:ext uri="{BB962C8B-B14F-4D97-AF65-F5344CB8AC3E}">
        <p14:creationId xmlns:p14="http://schemas.microsoft.com/office/powerpoint/2010/main" val="321430674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131734"/>
            <a:ext cx="6588224" cy="1008112"/>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00" dirty="0"/>
          </a:p>
        </p:txBody>
      </p:sp>
      <p:sp>
        <p:nvSpPr>
          <p:cNvPr id="2" name="Title 1"/>
          <p:cNvSpPr>
            <a:spLocks noGrp="1"/>
          </p:cNvSpPr>
          <p:nvPr>
            <p:ph type="title"/>
          </p:nvPr>
        </p:nvSpPr>
        <p:spPr>
          <a:xfrm>
            <a:off x="14808" y="53752"/>
            <a:ext cx="8229600" cy="1143000"/>
          </a:xfrm>
        </p:spPr>
        <p:txBody>
          <a:bodyPr/>
          <a:lstStyle/>
          <a:p>
            <a:r>
              <a:rPr lang="en-US" sz="3500" dirty="0" smtClean="0"/>
              <a:t>3. Enterprise </a:t>
            </a:r>
            <a:r>
              <a:rPr lang="en-US" sz="3500" dirty="0"/>
              <a:t>software </a:t>
            </a:r>
            <a:r>
              <a:rPr lang="en-US" sz="3500" dirty="0" smtClean="0"/>
              <a:t>applications</a:t>
            </a:r>
            <a:endParaRPr lang="en-IE" sz="3500" dirty="0"/>
          </a:p>
        </p:txBody>
      </p:sp>
      <p:sp>
        <p:nvSpPr>
          <p:cNvPr id="5" name="Content Placeholder 4"/>
          <p:cNvSpPr>
            <a:spLocks noGrp="1"/>
          </p:cNvSpPr>
          <p:nvPr>
            <p:ph idx="1"/>
          </p:nvPr>
        </p:nvSpPr>
        <p:spPr/>
        <p:txBody>
          <a:bodyPr>
            <a:normAutofit/>
          </a:bodyPr>
          <a:lstStyle/>
          <a:p>
            <a:pPr marL="0" indent="0">
              <a:spcAft>
                <a:spcPct val="25000"/>
              </a:spcAft>
              <a:buNone/>
            </a:pPr>
            <a:r>
              <a:rPr lang="en-US" sz="2600" b="1" dirty="0"/>
              <a:t>Enterprise </a:t>
            </a:r>
            <a:r>
              <a:rPr lang="en-US" sz="2600" b="1" dirty="0" smtClean="0"/>
              <a:t>software applications</a:t>
            </a:r>
            <a:endParaRPr lang="en-US" sz="2600" b="1" dirty="0"/>
          </a:p>
          <a:p>
            <a:pPr marL="457200" lvl="1">
              <a:spcAft>
                <a:spcPct val="25000"/>
              </a:spcAft>
              <a:buFontTx/>
              <a:buChar char="•"/>
            </a:pPr>
            <a:r>
              <a:rPr lang="en-US" sz="2600" dirty="0"/>
              <a:t>Enterprise software applications</a:t>
            </a:r>
          </a:p>
          <a:p>
            <a:pPr marL="811213" lvl="2">
              <a:spcAft>
                <a:spcPct val="25000"/>
              </a:spcAft>
              <a:buFont typeface="Calibri" panose="020F0502020204030204" pitchFamily="34" charset="0"/>
              <a:buChar char="–"/>
            </a:pPr>
            <a:r>
              <a:rPr lang="en-US" sz="2600" dirty="0"/>
              <a:t>Enterprise application providers: </a:t>
            </a:r>
            <a:br>
              <a:rPr lang="en-US" sz="2600" dirty="0"/>
            </a:br>
            <a:r>
              <a:rPr lang="en-US" sz="2600" dirty="0"/>
              <a:t>SAP and Oracle</a:t>
            </a:r>
          </a:p>
          <a:p>
            <a:pPr marL="811213" lvl="2">
              <a:spcAft>
                <a:spcPct val="25000"/>
              </a:spcAft>
              <a:buFont typeface="Calibri" panose="020F0502020204030204" pitchFamily="34" charset="0"/>
              <a:buChar char="–"/>
            </a:pPr>
            <a:r>
              <a:rPr lang="en-US" sz="2600" dirty="0"/>
              <a:t>Middleware providers: </a:t>
            </a:r>
            <a:br>
              <a:rPr lang="en-US" sz="2600" dirty="0"/>
            </a:br>
            <a:r>
              <a:rPr lang="en-US" sz="2600" dirty="0"/>
              <a:t>BEA</a:t>
            </a:r>
          </a:p>
          <a:p>
            <a:endParaRPr lang="en-IE" sz="2600" dirty="0"/>
          </a:p>
        </p:txBody>
      </p:sp>
      <p:pic>
        <p:nvPicPr>
          <p:cNvPr id="724998" name="Picture 6" descr="Enterprise Application Integ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66082"/>
            <a:ext cx="28194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725000" name="Picture 8" descr="sap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685" y="5109939"/>
            <a:ext cx="1343025" cy="695325"/>
          </a:xfrm>
          <a:prstGeom prst="rect">
            <a:avLst/>
          </a:prstGeom>
          <a:noFill/>
          <a:extLst>
            <a:ext uri="{909E8E84-426E-40DD-AFC4-6F175D3DCCD1}">
              <a14:hiddenFill xmlns:a14="http://schemas.microsoft.com/office/drawing/2010/main">
                <a:solidFill>
                  <a:srgbClr val="FFFFFF"/>
                </a:solidFill>
              </a14:hiddenFill>
            </a:ext>
          </a:extLst>
        </p:spPr>
      </p:pic>
      <p:pic>
        <p:nvPicPr>
          <p:cNvPr id="725004" name="Picture 12" descr="ora_logo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372" y="5325839"/>
            <a:ext cx="12668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725006" name="Picture 14" descr="bea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2497" y="4967064"/>
            <a:ext cx="1247775"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40686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pPr marL="0" indent="0">
              <a:spcAft>
                <a:spcPct val="25000"/>
              </a:spcAft>
              <a:buNone/>
            </a:pPr>
            <a:r>
              <a:rPr lang="en-US" sz="2300" b="1" dirty="0">
                <a:solidFill>
                  <a:srgbClr val="FF6600"/>
                </a:solidFill>
                <a:cs typeface="Times New Roman" panose="02020603050405020304" pitchFamily="18" charset="0"/>
              </a:rPr>
              <a:t>Data management and storage</a:t>
            </a:r>
          </a:p>
          <a:p>
            <a:pPr marL="354013" lvl="1">
              <a:spcAft>
                <a:spcPct val="25000"/>
              </a:spcAft>
              <a:buFontTx/>
              <a:buChar char="•"/>
            </a:pPr>
            <a:r>
              <a:rPr lang="en-US" sz="2300" dirty="0">
                <a:cs typeface="Times New Roman" panose="02020603050405020304" pitchFamily="18" charset="0"/>
              </a:rPr>
              <a:t>Database software: </a:t>
            </a:r>
          </a:p>
          <a:p>
            <a:pPr marL="811213" lvl="2">
              <a:spcAft>
                <a:spcPct val="25000"/>
              </a:spcAft>
              <a:buFont typeface="Calibri" panose="020F0502020204030204" pitchFamily="34" charset="0"/>
              <a:buChar char="–"/>
            </a:pPr>
            <a:r>
              <a:rPr lang="en-US" sz="2300" dirty="0">
                <a:cs typeface="Times New Roman" panose="02020603050405020304" pitchFamily="18" charset="0"/>
              </a:rPr>
              <a:t>IBM (DB2)</a:t>
            </a:r>
          </a:p>
          <a:p>
            <a:pPr marL="811213" lvl="2">
              <a:spcAft>
                <a:spcPct val="25000"/>
              </a:spcAft>
              <a:buFont typeface="Calibri" panose="020F0502020204030204" pitchFamily="34" charset="0"/>
              <a:buChar char="–"/>
            </a:pPr>
            <a:r>
              <a:rPr lang="en-US" sz="2300" dirty="0">
                <a:cs typeface="Times New Roman" panose="02020603050405020304" pitchFamily="18" charset="0"/>
              </a:rPr>
              <a:t>Oracle</a:t>
            </a:r>
          </a:p>
          <a:p>
            <a:pPr marL="811213" lvl="2">
              <a:spcAft>
                <a:spcPct val="25000"/>
              </a:spcAft>
              <a:buFont typeface="Calibri" panose="020F0502020204030204" pitchFamily="34" charset="0"/>
              <a:buChar char="–"/>
            </a:pPr>
            <a:r>
              <a:rPr lang="en-US" sz="2300" dirty="0">
                <a:cs typeface="Times New Roman" panose="02020603050405020304" pitchFamily="18" charset="0"/>
              </a:rPr>
              <a:t>Microsoft (SQL Server)</a:t>
            </a:r>
          </a:p>
          <a:p>
            <a:pPr marL="811213" lvl="2">
              <a:spcAft>
                <a:spcPct val="25000"/>
              </a:spcAft>
              <a:buFont typeface="Calibri" panose="020F0502020204030204" pitchFamily="34" charset="0"/>
              <a:buChar char="–"/>
            </a:pPr>
            <a:r>
              <a:rPr lang="en-US" sz="2300" dirty="0">
                <a:cs typeface="Times New Roman" panose="02020603050405020304" pitchFamily="18" charset="0"/>
              </a:rPr>
              <a:t>Sybase (Adaptive Server Enterprise)</a:t>
            </a:r>
          </a:p>
          <a:p>
            <a:pPr marL="811213" lvl="2">
              <a:spcAft>
                <a:spcPct val="25000"/>
              </a:spcAft>
              <a:buFont typeface="Calibri" panose="020F0502020204030204" pitchFamily="34" charset="0"/>
              <a:buChar char="–"/>
            </a:pPr>
            <a:r>
              <a:rPr lang="en-US" sz="2300" dirty="0">
                <a:cs typeface="Times New Roman" panose="02020603050405020304" pitchFamily="18" charset="0"/>
              </a:rPr>
              <a:t>MySQL</a:t>
            </a:r>
          </a:p>
          <a:p>
            <a:pPr marL="354013" lvl="1">
              <a:spcAft>
                <a:spcPct val="25000"/>
              </a:spcAft>
              <a:buFontTx/>
              <a:buChar char="•"/>
            </a:pPr>
            <a:r>
              <a:rPr lang="en-US" sz="2300" dirty="0">
                <a:cs typeface="Times New Roman" panose="02020603050405020304" pitchFamily="18" charset="0"/>
              </a:rPr>
              <a:t>Physical data storage: EMC Corp (large-scale systems), Seagate, Maxtor, Western Digital</a:t>
            </a:r>
          </a:p>
          <a:p>
            <a:pPr marL="354013" lvl="1">
              <a:spcAft>
                <a:spcPct val="25000"/>
              </a:spcAft>
              <a:buFontTx/>
              <a:buChar char="•"/>
            </a:pPr>
            <a:r>
              <a:rPr lang="en-US" sz="2300" dirty="0">
                <a:cs typeface="Times New Roman" panose="02020603050405020304" pitchFamily="18" charset="0"/>
              </a:rPr>
              <a:t>Storage area networks: connect multiple storage devices on dedicated </a:t>
            </a:r>
            <a:r>
              <a:rPr lang="en-US" sz="2300" dirty="0" smtClean="0">
                <a:cs typeface="Times New Roman" panose="02020603050405020304" pitchFamily="18" charset="0"/>
              </a:rPr>
              <a:t>network</a:t>
            </a:r>
            <a:endParaRPr lang="en-IE" sz="2300" dirty="0"/>
          </a:p>
        </p:txBody>
      </p:sp>
      <p:pic>
        <p:nvPicPr>
          <p:cNvPr id="679942" name="Picture 6" descr="Bin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1481931"/>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0" y="131734"/>
            <a:ext cx="6588224" cy="1008112"/>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00" dirty="0"/>
          </a:p>
        </p:txBody>
      </p:sp>
      <p:sp>
        <p:nvSpPr>
          <p:cNvPr id="2" name="Title 1"/>
          <p:cNvSpPr>
            <a:spLocks noGrp="1"/>
          </p:cNvSpPr>
          <p:nvPr>
            <p:ph type="title"/>
          </p:nvPr>
        </p:nvSpPr>
        <p:spPr>
          <a:xfrm>
            <a:off x="35496" y="53752"/>
            <a:ext cx="8229600" cy="1143000"/>
          </a:xfrm>
        </p:spPr>
        <p:txBody>
          <a:bodyPr/>
          <a:lstStyle/>
          <a:p>
            <a:r>
              <a:rPr lang="en-US" sz="3500" dirty="0" smtClean="0"/>
              <a:t>4. </a:t>
            </a:r>
            <a:r>
              <a:rPr lang="en-US" sz="3500" dirty="0"/>
              <a:t>Data management and </a:t>
            </a:r>
            <a:r>
              <a:rPr lang="en-US" sz="3500" dirty="0" smtClean="0"/>
              <a:t>storage</a:t>
            </a:r>
            <a:endParaRPr lang="en-IE" sz="3500" dirty="0"/>
          </a:p>
        </p:txBody>
      </p:sp>
    </p:spTree>
    <p:extLst>
      <p:ext uri="{BB962C8B-B14F-4D97-AF65-F5344CB8AC3E}">
        <p14:creationId xmlns:p14="http://schemas.microsoft.com/office/powerpoint/2010/main" val="109196103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spcAft>
                <a:spcPct val="25000"/>
              </a:spcAft>
              <a:buNone/>
            </a:pPr>
            <a:r>
              <a:rPr lang="en-US" sz="2800" b="1" dirty="0">
                <a:cs typeface="Times New Roman" panose="02020603050405020304" pitchFamily="18" charset="0"/>
              </a:rPr>
              <a:t>Networking/telecommunications platforms</a:t>
            </a:r>
          </a:p>
          <a:p>
            <a:pPr marL="457200" lvl="1" indent="-269875">
              <a:spcAft>
                <a:spcPct val="25000"/>
              </a:spcAft>
              <a:buFontTx/>
              <a:buChar char="•"/>
            </a:pPr>
            <a:r>
              <a:rPr lang="en-US" sz="2400" dirty="0">
                <a:cs typeface="Times New Roman" panose="02020603050405020304" pitchFamily="18" charset="0"/>
              </a:rPr>
              <a:t>Telecommunication services</a:t>
            </a:r>
          </a:p>
          <a:p>
            <a:pPr marL="811213" lvl="2">
              <a:spcAft>
                <a:spcPct val="25000"/>
              </a:spcAft>
              <a:buFont typeface="Calibri" panose="020F0502020204030204" pitchFamily="34" charset="0"/>
              <a:buChar char="–"/>
            </a:pPr>
            <a:r>
              <a:rPr lang="en-US" dirty="0">
                <a:cs typeface="Times New Roman" panose="02020603050405020304" pitchFamily="18" charset="0"/>
              </a:rPr>
              <a:t>Telecommunications, cable, telephone company charges for voice lines and Internet access</a:t>
            </a:r>
          </a:p>
          <a:p>
            <a:pPr marL="811213" lvl="2">
              <a:spcAft>
                <a:spcPct val="25000"/>
              </a:spcAft>
              <a:buFont typeface="Calibri" panose="020F0502020204030204" pitchFamily="34" charset="0"/>
              <a:buChar char="–"/>
            </a:pPr>
            <a:r>
              <a:rPr lang="en-US" dirty="0">
                <a:cs typeface="Times New Roman" panose="02020603050405020304" pitchFamily="18" charset="0"/>
              </a:rPr>
              <a:t>AT&amp;T, Verizon</a:t>
            </a:r>
          </a:p>
          <a:p>
            <a:pPr marL="457200" lvl="1">
              <a:spcAft>
                <a:spcPct val="25000"/>
              </a:spcAft>
              <a:buFontTx/>
              <a:buChar char="•"/>
            </a:pPr>
            <a:r>
              <a:rPr lang="en-US" sz="2400" dirty="0">
                <a:cs typeface="Times New Roman" panose="02020603050405020304" pitchFamily="18" charset="0"/>
              </a:rPr>
              <a:t>Network operating systems:</a:t>
            </a:r>
          </a:p>
          <a:p>
            <a:pPr marL="811213" lvl="2">
              <a:spcAft>
                <a:spcPct val="25000"/>
              </a:spcAft>
              <a:buFont typeface="Calibri" panose="020F0502020204030204" pitchFamily="34" charset="0"/>
              <a:buChar char="–"/>
            </a:pPr>
            <a:r>
              <a:rPr lang="en-US" dirty="0">
                <a:cs typeface="Times New Roman" panose="02020603050405020304" pitchFamily="18" charset="0"/>
              </a:rPr>
              <a:t>Windows Server, Novell, Linux, Unix</a:t>
            </a:r>
          </a:p>
          <a:p>
            <a:pPr marL="457200" lvl="1">
              <a:spcAft>
                <a:spcPct val="25000"/>
              </a:spcAft>
              <a:buFontTx/>
              <a:buChar char="•"/>
            </a:pPr>
            <a:r>
              <a:rPr lang="en-US" sz="2400" dirty="0">
                <a:cs typeface="Times New Roman" panose="02020603050405020304" pitchFamily="18" charset="0"/>
              </a:rPr>
              <a:t>Network hardware providers: Cisco, Lucent, Nortel, Juniper Networks</a:t>
            </a:r>
          </a:p>
          <a:p>
            <a:pPr lvl="1">
              <a:spcAft>
                <a:spcPct val="25000"/>
              </a:spcAft>
              <a:buFontTx/>
              <a:buChar char="•"/>
            </a:pPr>
            <a:endParaRPr lang="en-US" sz="2400" dirty="0">
              <a:cs typeface="Times New Roman" panose="02020603050405020304" pitchFamily="18" charset="0"/>
            </a:endParaRPr>
          </a:p>
          <a:p>
            <a:endParaRPr lang="en-IE" dirty="0"/>
          </a:p>
        </p:txBody>
      </p:sp>
      <p:sp>
        <p:nvSpPr>
          <p:cNvPr id="8" name="Rounded Rectangle 7"/>
          <p:cNvSpPr/>
          <p:nvPr/>
        </p:nvSpPr>
        <p:spPr>
          <a:xfrm>
            <a:off x="0" y="56906"/>
            <a:ext cx="8964488" cy="1139846"/>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00" dirty="0"/>
          </a:p>
        </p:txBody>
      </p:sp>
      <p:sp>
        <p:nvSpPr>
          <p:cNvPr id="2" name="Title 1"/>
          <p:cNvSpPr>
            <a:spLocks noGrp="1"/>
          </p:cNvSpPr>
          <p:nvPr>
            <p:ph type="title"/>
          </p:nvPr>
        </p:nvSpPr>
        <p:spPr>
          <a:xfrm>
            <a:off x="395536" y="53752"/>
            <a:ext cx="8686800" cy="1143000"/>
          </a:xfrm>
        </p:spPr>
        <p:txBody>
          <a:bodyPr/>
          <a:lstStyle/>
          <a:p>
            <a:r>
              <a:rPr lang="en-US" dirty="0" smtClean="0"/>
              <a:t>5. Networking/telecommunications platforms</a:t>
            </a:r>
            <a:endParaRPr lang="en-IE" dirty="0"/>
          </a:p>
        </p:txBody>
      </p:sp>
      <p:pic>
        <p:nvPicPr>
          <p:cNvPr id="9" name="Picture 8"/>
          <p:cNvPicPr>
            <a:picLocks noChangeAspect="1"/>
          </p:cNvPicPr>
          <p:nvPr/>
        </p:nvPicPr>
        <p:blipFill rotWithShape="1">
          <a:blip r:embed="rId3">
            <a:clrChange>
              <a:clrFrom>
                <a:srgbClr val="FFFFFF"/>
              </a:clrFrom>
              <a:clrTo>
                <a:srgbClr val="FFFFFF">
                  <a:alpha val="0"/>
                </a:srgbClr>
              </a:clrTo>
            </a:clrChange>
          </a:blip>
          <a:srcRect l="19008" t="28344" r="57748" b="9641"/>
          <a:stretch/>
        </p:blipFill>
        <p:spPr>
          <a:xfrm>
            <a:off x="8155716" y="5519584"/>
            <a:ext cx="808772" cy="1213158"/>
          </a:xfrm>
          <a:prstGeom prst="rect">
            <a:avLst/>
          </a:prstGeom>
        </p:spPr>
      </p:pic>
    </p:spTree>
    <p:extLst>
      <p:ext uri="{BB962C8B-B14F-4D97-AF65-F5344CB8AC3E}">
        <p14:creationId xmlns:p14="http://schemas.microsoft.com/office/powerpoint/2010/main" val="351228897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fontScale="92500" lnSpcReduction="10000"/>
          </a:bodyPr>
          <a:lstStyle/>
          <a:p>
            <a:pPr marL="0" indent="0">
              <a:spcAft>
                <a:spcPct val="25000"/>
              </a:spcAft>
              <a:buNone/>
            </a:pPr>
            <a:r>
              <a:rPr lang="en-US" sz="2800" b="1" dirty="0">
                <a:cs typeface="Times New Roman" panose="02020603050405020304" pitchFamily="18" charset="0"/>
              </a:rPr>
              <a:t>Internet platforms</a:t>
            </a:r>
          </a:p>
          <a:p>
            <a:pPr marL="457200" lvl="1">
              <a:spcAft>
                <a:spcPct val="25000"/>
              </a:spcAft>
              <a:buFontTx/>
              <a:buChar char="•"/>
            </a:pPr>
            <a:r>
              <a:rPr lang="en-US" sz="2400" dirty="0">
                <a:cs typeface="Times New Roman" panose="02020603050405020304" pitchFamily="18" charset="0"/>
              </a:rPr>
              <a:t>Hardware, software, management </a:t>
            </a:r>
            <a:br>
              <a:rPr lang="en-US" sz="2400" dirty="0">
                <a:cs typeface="Times New Roman" panose="02020603050405020304" pitchFamily="18" charset="0"/>
              </a:rPr>
            </a:br>
            <a:r>
              <a:rPr lang="en-US" sz="2400" dirty="0">
                <a:cs typeface="Times New Roman" panose="02020603050405020304" pitchFamily="18" charset="0"/>
              </a:rPr>
              <a:t>services to support company Web </a:t>
            </a:r>
            <a:br>
              <a:rPr lang="en-US" sz="2400" dirty="0">
                <a:cs typeface="Times New Roman" panose="02020603050405020304" pitchFamily="18" charset="0"/>
              </a:rPr>
            </a:br>
            <a:r>
              <a:rPr lang="en-US" sz="2400" dirty="0">
                <a:cs typeface="Times New Roman" panose="02020603050405020304" pitchFamily="18" charset="0"/>
              </a:rPr>
              <a:t>sites, (including Web hosting </a:t>
            </a:r>
            <a:br>
              <a:rPr lang="en-US" sz="2400" dirty="0">
                <a:cs typeface="Times New Roman" panose="02020603050405020304" pitchFamily="18" charset="0"/>
              </a:rPr>
            </a:br>
            <a:r>
              <a:rPr lang="en-US" sz="2400" dirty="0">
                <a:cs typeface="Times New Roman" panose="02020603050405020304" pitchFamily="18" charset="0"/>
              </a:rPr>
              <a:t>services) intranets, extranets</a:t>
            </a:r>
          </a:p>
          <a:p>
            <a:pPr marL="457200" lvl="1">
              <a:spcAft>
                <a:spcPct val="25000"/>
              </a:spcAft>
              <a:buFontTx/>
              <a:buChar char="•"/>
            </a:pPr>
            <a:r>
              <a:rPr lang="en-US" sz="2400" dirty="0">
                <a:cs typeface="Times New Roman" panose="02020603050405020304" pitchFamily="18" charset="0"/>
              </a:rPr>
              <a:t>Internet hardware server market: </a:t>
            </a:r>
            <a:br>
              <a:rPr lang="en-US" sz="2400" dirty="0">
                <a:cs typeface="Times New Roman" panose="02020603050405020304" pitchFamily="18" charset="0"/>
              </a:rPr>
            </a:br>
            <a:r>
              <a:rPr lang="en-US" sz="2400" dirty="0">
                <a:cs typeface="Times New Roman" panose="02020603050405020304" pitchFamily="18" charset="0"/>
              </a:rPr>
              <a:t>Dell, HP/Compaq, IBM</a:t>
            </a:r>
          </a:p>
          <a:p>
            <a:pPr marL="457200" lvl="1">
              <a:spcAft>
                <a:spcPct val="25000"/>
              </a:spcAft>
              <a:buFontTx/>
              <a:buChar char="•"/>
            </a:pPr>
            <a:r>
              <a:rPr lang="en-US" sz="2400" dirty="0">
                <a:cs typeface="Times New Roman" panose="02020603050405020304" pitchFamily="18" charset="0"/>
              </a:rPr>
              <a:t>Web development tools/suites: </a:t>
            </a:r>
            <a:br>
              <a:rPr lang="en-US" sz="2400" dirty="0">
                <a:cs typeface="Times New Roman" panose="02020603050405020304" pitchFamily="18" charset="0"/>
              </a:rPr>
            </a:br>
            <a:r>
              <a:rPr lang="en-US" sz="2400" dirty="0">
                <a:cs typeface="Times New Roman" panose="02020603050405020304" pitchFamily="18" charset="0"/>
              </a:rPr>
              <a:t>Microsoft  (FrontPage, .NET) IBM (WebSphere) </a:t>
            </a:r>
            <a:br>
              <a:rPr lang="en-US" sz="2400" dirty="0">
                <a:cs typeface="Times New Roman" panose="02020603050405020304" pitchFamily="18" charset="0"/>
              </a:rPr>
            </a:br>
            <a:r>
              <a:rPr lang="en-US" sz="2400" dirty="0">
                <a:cs typeface="Times New Roman" panose="02020603050405020304" pitchFamily="18" charset="0"/>
              </a:rPr>
              <a:t>Sun (Java)</a:t>
            </a:r>
          </a:p>
          <a:p>
            <a:pPr marL="457200" lvl="1">
              <a:spcAft>
                <a:spcPct val="25000"/>
              </a:spcAft>
              <a:buFontTx/>
              <a:buChar char="•"/>
            </a:pPr>
            <a:r>
              <a:rPr lang="en-US" sz="2400" dirty="0">
                <a:cs typeface="Times New Roman" panose="02020603050405020304" pitchFamily="18" charset="0"/>
              </a:rPr>
              <a:t>Independent software developers: </a:t>
            </a:r>
            <a:br>
              <a:rPr lang="en-US" sz="2400" dirty="0">
                <a:cs typeface="Times New Roman" panose="02020603050405020304" pitchFamily="18" charset="0"/>
              </a:rPr>
            </a:br>
            <a:r>
              <a:rPr lang="en-US" sz="2400" dirty="0">
                <a:cs typeface="Times New Roman" panose="02020603050405020304" pitchFamily="18" charset="0"/>
              </a:rPr>
              <a:t>Macromedia/Adobe, </a:t>
            </a:r>
            <a:r>
              <a:rPr lang="en-US" sz="2400" dirty="0" err="1">
                <a:cs typeface="Times New Roman" panose="02020603050405020304" pitchFamily="18" charset="0"/>
              </a:rPr>
              <a:t>RealMedia</a:t>
            </a:r>
            <a:endParaRPr lang="en-US" sz="2400" dirty="0">
              <a:cs typeface="Times New Roman" panose="02020603050405020304" pitchFamily="18" charset="0"/>
            </a:endParaRPr>
          </a:p>
          <a:p>
            <a:endParaRPr lang="en-IE" dirty="0"/>
          </a:p>
        </p:txBody>
      </p:sp>
      <p:pic>
        <p:nvPicPr>
          <p:cNvPr id="684038" name="Picture 6" descr="12143887643e7Ki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162877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0" y="131734"/>
            <a:ext cx="5292080" cy="1008112"/>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00" dirty="0"/>
          </a:p>
        </p:txBody>
      </p:sp>
      <p:sp>
        <p:nvSpPr>
          <p:cNvPr id="684036" name="Rectangle 4"/>
          <p:cNvSpPr>
            <a:spLocks noChangeArrowheads="1"/>
          </p:cNvSpPr>
          <p:nvPr/>
        </p:nvSpPr>
        <p:spPr bwMode="auto">
          <a:xfrm>
            <a:off x="250825" y="373852"/>
            <a:ext cx="7696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spcAft>
                <a:spcPct val="25000"/>
              </a:spcAft>
            </a:pPr>
            <a:r>
              <a:rPr lang="en-US" sz="3500" b="1" dirty="0" smtClean="0">
                <a:solidFill>
                  <a:srgbClr val="000080"/>
                </a:solidFill>
                <a:latin typeface="+mj-lt"/>
              </a:rPr>
              <a:t>6. </a:t>
            </a:r>
            <a:r>
              <a:rPr lang="en-US" sz="3500" b="1" dirty="0">
                <a:solidFill>
                  <a:srgbClr val="000080"/>
                </a:solidFill>
                <a:latin typeface="+mj-lt"/>
              </a:rPr>
              <a:t>Internet platforms</a:t>
            </a:r>
          </a:p>
        </p:txBody>
      </p:sp>
    </p:spTree>
    <p:extLst>
      <p:ext uri="{BB962C8B-B14F-4D97-AF65-F5344CB8AC3E}">
        <p14:creationId xmlns:p14="http://schemas.microsoft.com/office/powerpoint/2010/main" val="124130999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Learning Objectives</a:t>
            </a:r>
            <a:endParaRPr lang="en-US" dirty="0"/>
          </a:p>
        </p:txBody>
      </p:sp>
      <p:sp>
        <p:nvSpPr>
          <p:cNvPr id="3" name="Content Placeholder 2"/>
          <p:cNvSpPr>
            <a:spLocks noGrp="1"/>
          </p:cNvSpPr>
          <p:nvPr>
            <p:ph idx="1"/>
          </p:nvPr>
        </p:nvSpPr>
        <p:spPr/>
        <p:txBody>
          <a:bodyPr>
            <a:noAutofit/>
          </a:bodyPr>
          <a:lstStyle/>
          <a:p>
            <a:pPr marL="0" indent="0">
              <a:lnSpc>
                <a:spcPct val="150000"/>
              </a:lnSpc>
              <a:spcBef>
                <a:spcPts val="0"/>
              </a:spcBef>
              <a:buNone/>
            </a:pPr>
            <a:r>
              <a:rPr lang="en-GB" sz="2200" b="1" dirty="0" smtClean="0">
                <a:solidFill>
                  <a:srgbClr val="FF6600"/>
                </a:solidFill>
                <a:latin typeface="+mj-lt"/>
              </a:rPr>
              <a:t>To gain an understanding of the following:</a:t>
            </a:r>
          </a:p>
          <a:p>
            <a:pPr marL="360363" indent="-269875">
              <a:lnSpc>
                <a:spcPct val="150000"/>
              </a:lnSpc>
              <a:spcBef>
                <a:spcPts val="0"/>
              </a:spcBef>
              <a:buFontTx/>
              <a:buChar char="•"/>
            </a:pPr>
            <a:r>
              <a:rPr lang="en-US" sz="2200" dirty="0" smtClean="0"/>
              <a:t>Define IT infrastructure and describe its components.</a:t>
            </a:r>
          </a:p>
          <a:p>
            <a:pPr marL="360363" indent="-269875">
              <a:lnSpc>
                <a:spcPct val="150000"/>
              </a:lnSpc>
              <a:spcBef>
                <a:spcPts val="0"/>
              </a:spcBef>
              <a:buFontTx/>
              <a:buChar char="•"/>
            </a:pPr>
            <a:r>
              <a:rPr lang="en-US" sz="2200" dirty="0" smtClean="0"/>
              <a:t>Identify and describe the stages and technology drivers of IT infrastructure evolution.</a:t>
            </a:r>
          </a:p>
          <a:p>
            <a:pPr marL="360363" indent="-269875">
              <a:lnSpc>
                <a:spcPct val="150000"/>
              </a:lnSpc>
              <a:spcBef>
                <a:spcPts val="0"/>
              </a:spcBef>
              <a:buFontTx/>
              <a:buChar char="•"/>
            </a:pPr>
            <a:r>
              <a:rPr lang="en-US" sz="2200" dirty="0" smtClean="0">
                <a:cs typeface="Times New Roman" panose="02020603050405020304" pitchFamily="18" charset="0"/>
              </a:rPr>
              <a:t>Assess contemporary computer hardware platform trends.</a:t>
            </a:r>
          </a:p>
          <a:p>
            <a:pPr marL="360363" indent="-269875">
              <a:lnSpc>
                <a:spcPct val="150000"/>
              </a:lnSpc>
              <a:spcBef>
                <a:spcPts val="0"/>
              </a:spcBef>
              <a:buFontTx/>
              <a:buChar char="•"/>
            </a:pPr>
            <a:r>
              <a:rPr lang="en-US" sz="2200" dirty="0" smtClean="0">
                <a:cs typeface="Times New Roman" panose="02020603050405020304" pitchFamily="18" charset="0"/>
              </a:rPr>
              <a:t>Assess contemporary software platform trends.</a:t>
            </a:r>
          </a:p>
          <a:p>
            <a:pPr marL="360363" indent="-269875">
              <a:lnSpc>
                <a:spcPct val="150000"/>
              </a:lnSpc>
              <a:spcBef>
                <a:spcPts val="0"/>
              </a:spcBef>
              <a:buFontTx/>
              <a:buChar char="•"/>
            </a:pPr>
            <a:r>
              <a:rPr lang="en-US" sz="2200" dirty="0" smtClean="0">
                <a:cs typeface="Times New Roman" panose="02020603050405020304" pitchFamily="18" charset="0"/>
              </a:rPr>
              <a:t>Evaluate the challenges of managing IT infrastructure and management solutions.</a:t>
            </a:r>
          </a:p>
          <a:p>
            <a:pPr marL="0" indent="0">
              <a:buNone/>
            </a:pPr>
            <a:endParaRPr lang="en-GB" sz="2200" dirty="0" smtClean="0">
              <a:solidFill>
                <a:srgbClr val="FF6600"/>
              </a:solidFill>
              <a:latin typeface="+mj-lt"/>
            </a:endParaRPr>
          </a:p>
        </p:txBody>
      </p:sp>
      <p:pic>
        <p:nvPicPr>
          <p:cNvPr id="4102" name="Picture 6" descr="http://kasperspiro.files.wordpress.com/2011/09/objective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7502" y="5517232"/>
            <a:ext cx="1798476" cy="1198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88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Aft>
                <a:spcPct val="25000"/>
              </a:spcAft>
              <a:buNone/>
            </a:pPr>
            <a:r>
              <a:rPr lang="en-US" sz="2600" b="1" dirty="0">
                <a:cs typeface="Times New Roman" panose="02020603050405020304" pitchFamily="18" charset="0"/>
              </a:rPr>
              <a:t>Consulting and system integration services</a:t>
            </a:r>
          </a:p>
          <a:p>
            <a:pPr marL="539750" lvl="1" indent="-354013">
              <a:spcAft>
                <a:spcPct val="25000"/>
              </a:spcAft>
              <a:buFontTx/>
              <a:buChar char="•"/>
            </a:pPr>
            <a:r>
              <a:rPr lang="en-US" sz="2600" dirty="0">
                <a:cs typeface="Times New Roman" panose="02020603050405020304" pitchFamily="18" charset="0"/>
              </a:rPr>
              <a:t>Even large firms do not have resources for full range of support for new, complex infrastructure</a:t>
            </a:r>
          </a:p>
          <a:p>
            <a:pPr marL="539750" lvl="1" indent="-354013">
              <a:spcAft>
                <a:spcPct val="25000"/>
              </a:spcAft>
              <a:buFontTx/>
              <a:buChar char="•"/>
            </a:pPr>
            <a:r>
              <a:rPr lang="en-US" sz="2600" dirty="0">
                <a:cs typeface="Times New Roman" panose="02020603050405020304" pitchFamily="18" charset="0"/>
              </a:rPr>
              <a:t>Software integration: ensuring new infrastructure works with legacy systems</a:t>
            </a:r>
          </a:p>
          <a:p>
            <a:pPr marL="539750" lvl="1" indent="-354013">
              <a:spcAft>
                <a:spcPct val="25000"/>
              </a:spcAft>
              <a:buFontTx/>
              <a:buChar char="•"/>
            </a:pPr>
            <a:r>
              <a:rPr lang="en-US" sz="2600" dirty="0">
                <a:cs typeface="Times New Roman" panose="02020603050405020304" pitchFamily="18" charset="0"/>
              </a:rPr>
              <a:t>Legacy systems: older TPS created for mainframes that would be too costly to replace or redesign</a:t>
            </a:r>
          </a:p>
          <a:p>
            <a:pPr marL="539750" lvl="1" indent="-354013">
              <a:spcAft>
                <a:spcPct val="25000"/>
              </a:spcAft>
              <a:buFontTx/>
              <a:buChar char="•"/>
            </a:pPr>
            <a:r>
              <a:rPr lang="en-US" sz="2600" dirty="0">
                <a:cs typeface="Times New Roman" panose="02020603050405020304" pitchFamily="18" charset="0"/>
              </a:rPr>
              <a:t>Accenture, IBM Global Services, EDS, Infosys, Wipro</a:t>
            </a:r>
          </a:p>
          <a:p>
            <a:pPr lvl="2">
              <a:spcAft>
                <a:spcPct val="25000"/>
              </a:spcAft>
            </a:pPr>
            <a:endParaRPr lang="en-US" dirty="0">
              <a:cs typeface="Times New Roman" panose="02020603050405020304" pitchFamily="18" charset="0"/>
            </a:endParaRPr>
          </a:p>
          <a:p>
            <a:endParaRPr lang="en-IE" dirty="0"/>
          </a:p>
        </p:txBody>
      </p:sp>
      <p:sp>
        <p:nvSpPr>
          <p:cNvPr id="7" name="Rounded Rectangle 6"/>
          <p:cNvSpPr/>
          <p:nvPr/>
        </p:nvSpPr>
        <p:spPr>
          <a:xfrm>
            <a:off x="0" y="131734"/>
            <a:ext cx="6228184" cy="1008112"/>
          </a:xfrm>
          <a:prstGeom prst="roundRect">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00" dirty="0"/>
          </a:p>
        </p:txBody>
      </p:sp>
      <p:sp>
        <p:nvSpPr>
          <p:cNvPr id="686084" name="Rectangle 4"/>
          <p:cNvSpPr>
            <a:spLocks noChangeArrowheads="1"/>
          </p:cNvSpPr>
          <p:nvPr/>
        </p:nvSpPr>
        <p:spPr bwMode="auto">
          <a:xfrm>
            <a:off x="179512" y="341313"/>
            <a:ext cx="6624736"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eaLnBrk="0" hangingPunct="0"/>
            <a:r>
              <a:rPr lang="en-GB" sz="3500" b="1" dirty="0" smtClean="0">
                <a:solidFill>
                  <a:srgbClr val="000080"/>
                </a:solidFill>
                <a:latin typeface="+mj-lt"/>
              </a:rPr>
              <a:t>7. </a:t>
            </a:r>
            <a:r>
              <a:rPr lang="en-US" sz="3500" b="1" dirty="0">
                <a:solidFill>
                  <a:srgbClr val="000080"/>
                </a:solidFill>
                <a:latin typeface="+mj-lt"/>
              </a:rPr>
              <a:t>Consulting and system integration services</a:t>
            </a:r>
          </a:p>
        </p:txBody>
      </p:sp>
      <p:pic>
        <p:nvPicPr>
          <p:cNvPr id="12290" name="Picture 2" descr="http://www.todaywalkins.com/Comp_images/Wipro.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12821" y="5310573"/>
            <a:ext cx="1631179" cy="163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6140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nvPr>
        </p:nvGraphicFramePr>
        <p:xfrm>
          <a:off x="2103040" y="1855365"/>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p:cNvSpPr>
            <a:spLocks noGrp="1"/>
          </p:cNvSpPr>
          <p:nvPr>
            <p:ph type="title"/>
          </p:nvPr>
        </p:nvSpPr>
        <p:spPr>
          <a:xfrm>
            <a:off x="457200" y="116632"/>
            <a:ext cx="8229600" cy="1143000"/>
          </a:xfrm>
        </p:spPr>
        <p:txBody>
          <a:bodyPr/>
          <a:lstStyle/>
          <a:p>
            <a:pPr algn="l"/>
            <a:r>
              <a:rPr lang="en-GB" dirty="0" smtClean="0">
                <a:solidFill>
                  <a:srgbClr val="FF6600"/>
                </a:solidFill>
              </a:rPr>
              <a:t>E </a:t>
            </a:r>
            <a:r>
              <a:rPr lang="en-GB" dirty="0" err="1" smtClean="0">
                <a:solidFill>
                  <a:srgbClr val="000080"/>
                </a:solidFill>
              </a:rPr>
              <a:t>xercise</a:t>
            </a:r>
            <a:r>
              <a:rPr lang="en-GB" dirty="0" smtClean="0">
                <a:solidFill>
                  <a:srgbClr val="000080"/>
                </a:solidFill>
              </a:rPr>
              <a:t> </a:t>
            </a:r>
            <a:r>
              <a:rPr lang="en-GB" dirty="0"/>
              <a:t>2</a:t>
            </a:r>
            <a:r>
              <a:rPr lang="en-GB" dirty="0" smtClean="0">
                <a:solidFill>
                  <a:srgbClr val="000080"/>
                </a:solidFill>
              </a:rPr>
              <a:t> – Group Activity</a:t>
            </a:r>
            <a:endParaRPr lang="en-GB" dirty="0">
              <a:solidFill>
                <a:srgbClr val="FF6600"/>
              </a:solidFill>
            </a:endParaRPr>
          </a:p>
        </p:txBody>
      </p:sp>
      <p:sp>
        <p:nvSpPr>
          <p:cNvPr id="13" name="Oval 12"/>
          <p:cNvSpPr/>
          <p:nvPr/>
        </p:nvSpPr>
        <p:spPr>
          <a:xfrm>
            <a:off x="467544" y="40466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457200" y="1547664"/>
            <a:ext cx="3096344" cy="2400657"/>
          </a:xfrm>
          <a:prstGeom prst="rect">
            <a:avLst/>
          </a:prstGeom>
          <a:solidFill>
            <a:schemeClr val="bg1">
              <a:lumMod val="85000"/>
            </a:schemeClr>
          </a:solidFill>
          <a:ln>
            <a:solidFill>
              <a:srgbClr val="000080"/>
            </a:solidFill>
          </a:ln>
        </p:spPr>
        <p:txBody>
          <a:bodyPr wrap="square" rtlCol="0">
            <a:spAutoFit/>
          </a:bodyPr>
          <a:lstStyle/>
          <a:p>
            <a:r>
              <a:rPr lang="en-IE" sz="2500" dirty="0" smtClean="0">
                <a:solidFill>
                  <a:srgbClr val="000080"/>
                </a:solidFill>
              </a:rPr>
              <a:t>In groups of two, write down examples of  the 7 components of an IT Infrastructure</a:t>
            </a:r>
          </a:p>
          <a:p>
            <a:r>
              <a:rPr lang="en-IE" sz="2500" dirty="0" smtClean="0">
                <a:solidFill>
                  <a:srgbClr val="000080"/>
                </a:solidFill>
              </a:rPr>
              <a:t>Give 3 examples of each</a:t>
            </a:r>
            <a:endParaRPr lang="en-IE" sz="2500" dirty="0">
              <a:solidFill>
                <a:srgbClr val="000080"/>
              </a:solidFill>
            </a:endParaRPr>
          </a:p>
        </p:txBody>
      </p:sp>
      <p:sp>
        <p:nvSpPr>
          <p:cNvPr id="15" name="TextBox 14"/>
          <p:cNvSpPr txBox="1"/>
          <p:nvPr/>
        </p:nvSpPr>
        <p:spPr>
          <a:xfrm>
            <a:off x="0" y="0"/>
            <a:ext cx="1728192" cy="369332"/>
          </a:xfrm>
          <a:prstGeom prst="rect">
            <a:avLst/>
          </a:prstGeom>
          <a:solidFill>
            <a:srgbClr val="B3E2FF"/>
          </a:solidFill>
          <a:ln>
            <a:solidFill>
              <a:srgbClr val="000080"/>
            </a:solidFill>
          </a:ln>
        </p:spPr>
        <p:txBody>
          <a:bodyPr wrap="square" rtlCol="0">
            <a:spAutoFit/>
          </a:bodyPr>
          <a:lstStyle/>
          <a:p>
            <a:pPr algn="ctr"/>
            <a:r>
              <a:rPr lang="en-IE" dirty="0" smtClean="0">
                <a:solidFill>
                  <a:srgbClr val="000080"/>
                </a:solidFill>
              </a:rPr>
              <a:t>HANDOUT</a:t>
            </a:r>
            <a:endParaRPr lang="en-IE" dirty="0">
              <a:solidFill>
                <a:srgbClr val="000080"/>
              </a:solidFill>
            </a:endParaRPr>
          </a:p>
        </p:txBody>
      </p:sp>
    </p:spTree>
    <p:extLst>
      <p:ext uri="{BB962C8B-B14F-4D97-AF65-F5344CB8AC3E}">
        <p14:creationId xmlns:p14="http://schemas.microsoft.com/office/powerpoint/2010/main" val="2624394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6632"/>
            <a:ext cx="7211144" cy="1143000"/>
          </a:xfrm>
        </p:spPr>
        <p:txBody>
          <a:bodyPr/>
          <a:lstStyle/>
          <a:p>
            <a:r>
              <a:rPr lang="en-IE" sz="3500" dirty="0"/>
              <a:t>Contemporary Hardware Platform </a:t>
            </a:r>
            <a:r>
              <a:rPr lang="en-IE" sz="3500" dirty="0" smtClean="0"/>
              <a:t>Trends</a:t>
            </a:r>
            <a:endParaRPr lang="en-IE" sz="3500" dirty="0"/>
          </a:p>
        </p:txBody>
      </p:sp>
      <p:sp>
        <p:nvSpPr>
          <p:cNvPr id="39941" name="TextBox 4"/>
          <p:cNvSpPr txBox="1">
            <a:spLocks noChangeArrowheads="1"/>
          </p:cNvSpPr>
          <p:nvPr/>
        </p:nvSpPr>
        <p:spPr bwMode="auto">
          <a:xfrm>
            <a:off x="2500313" y="1752972"/>
            <a:ext cx="4170757" cy="400110"/>
          </a:xfrm>
          <a:prstGeom prst="rect">
            <a:avLst/>
          </a:prstGeom>
          <a:solidFill>
            <a:schemeClr val="bg1">
              <a:lumMod val="95000"/>
            </a:schemeClr>
          </a:solidFill>
          <a:ln>
            <a:solidFill>
              <a:srgbClr val="FF6600"/>
            </a:solidFill>
          </a:ln>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E" sz="2000" b="1" dirty="0">
                <a:solidFill>
                  <a:srgbClr val="FF6600"/>
                </a:solidFill>
                <a:latin typeface="+mj-lt"/>
              </a:rPr>
              <a:t>The Emerging Mobile Digital Platform</a:t>
            </a:r>
          </a:p>
        </p:txBody>
      </p:sp>
      <p:sp>
        <p:nvSpPr>
          <p:cNvPr id="39942" name="TextBox 5"/>
          <p:cNvSpPr txBox="1">
            <a:spLocks noChangeArrowheads="1"/>
          </p:cNvSpPr>
          <p:nvPr/>
        </p:nvSpPr>
        <p:spPr bwMode="auto">
          <a:xfrm>
            <a:off x="558840" y="3707883"/>
            <a:ext cx="1866217" cy="400110"/>
          </a:xfrm>
          <a:prstGeom prst="rect">
            <a:avLst/>
          </a:prstGeom>
          <a:solidFill>
            <a:schemeClr val="bg1">
              <a:lumMod val="95000"/>
            </a:schemeClr>
          </a:solidFill>
          <a:ln>
            <a:solidFill>
              <a:srgbClr val="FF6600"/>
            </a:solidFill>
          </a:ln>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E" sz="2000" b="1" dirty="0">
                <a:solidFill>
                  <a:srgbClr val="FF6600"/>
                </a:solidFill>
                <a:latin typeface="+mj-lt"/>
              </a:rPr>
              <a:t>Grid Computing</a:t>
            </a:r>
          </a:p>
        </p:txBody>
      </p:sp>
      <p:sp>
        <p:nvSpPr>
          <p:cNvPr id="39943" name="TextBox 6"/>
          <p:cNvSpPr txBox="1">
            <a:spLocks noChangeArrowheads="1"/>
          </p:cNvSpPr>
          <p:nvPr/>
        </p:nvSpPr>
        <p:spPr bwMode="auto">
          <a:xfrm>
            <a:off x="533400" y="5354638"/>
            <a:ext cx="2023311" cy="400110"/>
          </a:xfrm>
          <a:prstGeom prst="rect">
            <a:avLst/>
          </a:prstGeom>
          <a:solidFill>
            <a:schemeClr val="bg1">
              <a:lumMod val="95000"/>
            </a:schemeClr>
          </a:solidFill>
          <a:ln>
            <a:solidFill>
              <a:srgbClr val="FF6600"/>
            </a:solidFill>
          </a:ln>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E" sz="2000" b="1">
                <a:solidFill>
                  <a:srgbClr val="FF6600"/>
                </a:solidFill>
                <a:latin typeface="+mj-lt"/>
              </a:rPr>
              <a:t>Cloud Computing</a:t>
            </a:r>
          </a:p>
        </p:txBody>
      </p:sp>
      <p:sp>
        <p:nvSpPr>
          <p:cNvPr id="39944" name="TextBox 7"/>
          <p:cNvSpPr txBox="1">
            <a:spLocks noChangeArrowheads="1"/>
          </p:cNvSpPr>
          <p:nvPr/>
        </p:nvSpPr>
        <p:spPr bwMode="auto">
          <a:xfrm>
            <a:off x="6386859" y="3707883"/>
            <a:ext cx="2581861" cy="400110"/>
          </a:xfrm>
          <a:prstGeom prst="rect">
            <a:avLst/>
          </a:prstGeom>
          <a:solidFill>
            <a:schemeClr val="bg1">
              <a:lumMod val="95000"/>
            </a:schemeClr>
          </a:solidFill>
          <a:ln>
            <a:solidFill>
              <a:srgbClr val="FF6600"/>
            </a:solidFill>
          </a:ln>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E" sz="2000" b="1" dirty="0">
                <a:solidFill>
                  <a:srgbClr val="FF6600"/>
                </a:solidFill>
                <a:latin typeface="+mj-lt"/>
              </a:rPr>
              <a:t>Autonomic Computing</a:t>
            </a:r>
          </a:p>
        </p:txBody>
      </p:sp>
      <p:sp>
        <p:nvSpPr>
          <p:cNvPr id="39945" name="TextBox 8"/>
          <p:cNvSpPr txBox="1">
            <a:spLocks noChangeArrowheads="1"/>
          </p:cNvSpPr>
          <p:nvPr/>
        </p:nvSpPr>
        <p:spPr bwMode="auto">
          <a:xfrm>
            <a:off x="4466748" y="5632017"/>
            <a:ext cx="4366836" cy="400110"/>
          </a:xfrm>
          <a:prstGeom prst="rect">
            <a:avLst/>
          </a:prstGeom>
          <a:solidFill>
            <a:schemeClr val="bg1">
              <a:lumMod val="95000"/>
            </a:schemeClr>
          </a:solidFill>
          <a:ln>
            <a:solidFill>
              <a:srgbClr val="FF6600"/>
            </a:solidFill>
          </a:ln>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E" sz="2000" b="1" dirty="0">
                <a:solidFill>
                  <a:srgbClr val="FF6600"/>
                </a:solidFill>
                <a:latin typeface="+mj-lt"/>
              </a:rPr>
              <a:t>Virtualization and Multicore processors</a:t>
            </a:r>
          </a:p>
        </p:txBody>
      </p:sp>
      <p:pic>
        <p:nvPicPr>
          <p:cNvPr id="39946" name="Picture 2" descr="http://t1.gstatic.com/images?q=tbn:ANd9GcQFvdWI3-0yu_3XPAfE_zRM19lRthAk-EGWaqrKpq7XVGuof4AN8bmdsvN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544" y="2799556"/>
            <a:ext cx="3354387"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42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a:t>
            </a:r>
            <a:r>
              <a:rPr lang="en-US" dirty="0" smtClean="0"/>
              <a:t>computing</a:t>
            </a:r>
            <a:endParaRPr lang="en-IE" dirty="0"/>
          </a:p>
        </p:txBody>
      </p:sp>
      <p:sp>
        <p:nvSpPr>
          <p:cNvPr id="3" name="Content Placeholder 2"/>
          <p:cNvSpPr>
            <a:spLocks noGrp="1"/>
          </p:cNvSpPr>
          <p:nvPr>
            <p:ph idx="1"/>
          </p:nvPr>
        </p:nvSpPr>
        <p:spPr>
          <a:xfrm>
            <a:off x="457200" y="1600200"/>
            <a:ext cx="4762872" cy="4525963"/>
          </a:xfrm>
        </p:spPr>
        <p:txBody>
          <a:bodyPr>
            <a:normAutofit/>
          </a:bodyPr>
          <a:lstStyle/>
          <a:p>
            <a:pPr marL="0" indent="0">
              <a:spcAft>
                <a:spcPct val="25000"/>
              </a:spcAft>
              <a:buNone/>
            </a:pPr>
            <a:r>
              <a:rPr lang="en-US" sz="2600" b="1" dirty="0">
                <a:cs typeface="Times New Roman" panose="02020603050405020304" pitchFamily="18" charset="0"/>
              </a:rPr>
              <a:t>Grid computing</a:t>
            </a:r>
          </a:p>
          <a:p>
            <a:pPr marL="457200" lvl="1">
              <a:spcAft>
                <a:spcPct val="25000"/>
              </a:spcAft>
              <a:buFontTx/>
              <a:buChar char="•"/>
            </a:pPr>
            <a:r>
              <a:rPr lang="en-US" sz="2600" dirty="0"/>
              <a:t>Connects geographically remote </a:t>
            </a:r>
            <a:br>
              <a:rPr lang="en-US" sz="2600" dirty="0"/>
            </a:br>
            <a:r>
              <a:rPr lang="en-US" sz="2600" dirty="0"/>
              <a:t>computers into a single network </a:t>
            </a:r>
            <a:br>
              <a:rPr lang="en-US" sz="2600" dirty="0"/>
            </a:br>
            <a:r>
              <a:rPr lang="en-US" sz="2600" dirty="0"/>
              <a:t>to combine processing power </a:t>
            </a:r>
            <a:br>
              <a:rPr lang="en-US" sz="2600" dirty="0"/>
            </a:br>
            <a:r>
              <a:rPr lang="en-US" sz="2600" dirty="0"/>
              <a:t>and create virtual supercomputer</a:t>
            </a:r>
          </a:p>
          <a:p>
            <a:pPr marL="457200" lvl="1">
              <a:spcAft>
                <a:spcPct val="25000"/>
              </a:spcAft>
              <a:buFontTx/>
              <a:buChar char="•"/>
            </a:pPr>
            <a:r>
              <a:rPr lang="en-US" sz="2600" dirty="0" smtClean="0"/>
              <a:t>Provides </a:t>
            </a:r>
            <a:r>
              <a:rPr lang="en-US" sz="2600" dirty="0"/>
              <a:t>cost savings, </a:t>
            </a:r>
            <a:br>
              <a:rPr lang="en-US" sz="2600" dirty="0"/>
            </a:br>
            <a:r>
              <a:rPr lang="en-US" sz="2600" dirty="0"/>
              <a:t>speed, agility</a:t>
            </a:r>
            <a:endParaRPr lang="en-US" sz="2600" dirty="0">
              <a:cs typeface="Times New Roman" panose="02020603050405020304" pitchFamily="18" charset="0"/>
            </a:endParaRPr>
          </a:p>
          <a:p>
            <a:endParaRPr lang="en-IE" dirty="0"/>
          </a:p>
        </p:txBody>
      </p:sp>
      <p:pic>
        <p:nvPicPr>
          <p:cNvPr id="690182" name="Picture 6" descr="grid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92394" y="2512368"/>
            <a:ext cx="3756304" cy="2982505"/>
          </a:xfrm>
          <a:prstGeom prst="rect">
            <a:avLst/>
          </a:prstGeom>
          <a:noFill/>
          <a:extLst>
            <a:ext uri="{909E8E84-426E-40DD-AFC4-6F175D3DCCD1}">
              <a14:hiddenFill xmlns:a14="http://schemas.microsoft.com/office/drawing/2010/main">
                <a:solidFill>
                  <a:srgbClr val="FFFFFF"/>
                </a:solidFill>
              </a14:hiddenFill>
            </a:ext>
          </a:extLst>
        </p:spPr>
      </p:pic>
      <p:sp>
        <p:nvSpPr>
          <p:cNvPr id="690183" name="Text Box 7"/>
          <p:cNvSpPr txBox="1">
            <a:spLocks noChangeArrowheads="1"/>
          </p:cNvSpPr>
          <p:nvPr/>
        </p:nvSpPr>
        <p:spPr bwMode="auto">
          <a:xfrm>
            <a:off x="6300192" y="2056864"/>
            <a:ext cx="221349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2200" b="1" dirty="0">
                <a:solidFill>
                  <a:srgbClr val="FF6600"/>
                </a:solidFill>
              </a:rPr>
              <a:t>Typical Grid Farm</a:t>
            </a:r>
            <a:endParaRPr lang="en-US" sz="2200" b="1" dirty="0">
              <a:solidFill>
                <a:srgbClr val="FF6600"/>
              </a:solidFill>
            </a:endParaRPr>
          </a:p>
        </p:txBody>
      </p:sp>
    </p:spTree>
    <p:extLst>
      <p:ext uri="{BB962C8B-B14F-4D97-AF65-F5344CB8AC3E}">
        <p14:creationId xmlns:p14="http://schemas.microsoft.com/office/powerpoint/2010/main" val="405602931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t>
            </a:r>
            <a:r>
              <a:rPr lang="en-US" dirty="0" smtClean="0"/>
              <a:t>computing</a:t>
            </a:r>
            <a:endParaRPr lang="en-IE" dirty="0"/>
          </a:p>
        </p:txBody>
      </p:sp>
      <p:sp>
        <p:nvSpPr>
          <p:cNvPr id="4" name="Content Placeholder 3"/>
          <p:cNvSpPr>
            <a:spLocks noGrp="1"/>
          </p:cNvSpPr>
          <p:nvPr>
            <p:ph idx="1"/>
          </p:nvPr>
        </p:nvSpPr>
        <p:spPr>
          <a:xfrm>
            <a:off x="457200" y="1600200"/>
            <a:ext cx="4243255" cy="4525963"/>
          </a:xfrm>
        </p:spPr>
        <p:txBody>
          <a:bodyPr/>
          <a:lstStyle/>
          <a:p>
            <a:pPr marL="0" indent="0">
              <a:spcAft>
                <a:spcPct val="25000"/>
              </a:spcAft>
              <a:buNone/>
            </a:pPr>
            <a:r>
              <a:rPr lang="en-US" sz="2200" b="1" dirty="0">
                <a:cs typeface="Times New Roman" panose="02020603050405020304" pitchFamily="18" charset="0"/>
              </a:rPr>
              <a:t>Cloud computing </a:t>
            </a:r>
            <a:br>
              <a:rPr lang="en-US" sz="2200" b="1" dirty="0">
                <a:cs typeface="Times New Roman" panose="02020603050405020304" pitchFamily="18" charset="0"/>
              </a:rPr>
            </a:br>
            <a:r>
              <a:rPr lang="en-US" sz="2200" b="1" dirty="0">
                <a:cs typeface="Times New Roman" panose="02020603050405020304" pitchFamily="18" charset="0"/>
              </a:rPr>
              <a:t>(utility computing)</a:t>
            </a:r>
          </a:p>
          <a:p>
            <a:pPr marL="457200" lvl="1">
              <a:spcAft>
                <a:spcPct val="25000"/>
              </a:spcAft>
              <a:buFontTx/>
              <a:buChar char="•"/>
            </a:pPr>
            <a:r>
              <a:rPr lang="en-US" sz="2200" dirty="0"/>
              <a:t>Data permanently stored in </a:t>
            </a:r>
            <a:br>
              <a:rPr lang="en-US" sz="2200" dirty="0"/>
            </a:br>
            <a:r>
              <a:rPr lang="en-US" sz="2200" dirty="0"/>
              <a:t>remote servers, accessed and </a:t>
            </a:r>
            <a:br>
              <a:rPr lang="en-US" sz="2200" dirty="0"/>
            </a:br>
            <a:r>
              <a:rPr lang="en-US" sz="2200" dirty="0"/>
              <a:t>updated over the Internet by </a:t>
            </a:r>
            <a:br>
              <a:rPr lang="en-US" sz="2200" dirty="0"/>
            </a:br>
            <a:r>
              <a:rPr lang="en-US" sz="2200" dirty="0" smtClean="0"/>
              <a:t>users</a:t>
            </a:r>
            <a:endParaRPr lang="en-US" sz="2200" dirty="0"/>
          </a:p>
          <a:p>
            <a:pPr marL="457200" lvl="1">
              <a:spcAft>
                <a:spcPct val="25000"/>
              </a:spcAft>
              <a:buFontTx/>
              <a:buChar char="•"/>
            </a:pPr>
            <a:r>
              <a:rPr lang="en-US" sz="2200" dirty="0" smtClean="0"/>
              <a:t>Organizations </a:t>
            </a:r>
            <a:r>
              <a:rPr lang="en-US" sz="2200" dirty="0"/>
              <a:t>using cloud </a:t>
            </a:r>
            <a:br>
              <a:rPr lang="en-US" sz="2200" dirty="0"/>
            </a:br>
            <a:r>
              <a:rPr lang="en-US" sz="2200" dirty="0"/>
              <a:t>computing need only pay </a:t>
            </a:r>
            <a:br>
              <a:rPr lang="en-US" sz="2200" dirty="0"/>
            </a:br>
            <a:r>
              <a:rPr lang="en-US" sz="2200" dirty="0"/>
              <a:t>for the computing power they </a:t>
            </a:r>
            <a:br>
              <a:rPr lang="en-US" sz="2200" dirty="0"/>
            </a:br>
            <a:r>
              <a:rPr lang="en-US" sz="2200" dirty="0"/>
              <a:t>actually use (on-demand or </a:t>
            </a:r>
            <a:br>
              <a:rPr lang="en-US" sz="2200" dirty="0"/>
            </a:br>
            <a:r>
              <a:rPr lang="en-US" sz="2200" dirty="0"/>
              <a:t>utility computing)</a:t>
            </a:r>
          </a:p>
          <a:p>
            <a:pPr lvl="2">
              <a:spcAft>
                <a:spcPct val="25000"/>
              </a:spcAft>
            </a:pPr>
            <a:endParaRPr lang="en-US" sz="2000" dirty="0">
              <a:cs typeface="Times New Roman" panose="02020603050405020304" pitchFamily="18" charset="0"/>
            </a:endParaRPr>
          </a:p>
          <a:p>
            <a:endParaRPr lang="en-IE" dirty="0"/>
          </a:p>
        </p:txBody>
      </p:sp>
      <p:pic>
        <p:nvPicPr>
          <p:cNvPr id="729094" name="Picture 6" descr="File:Cloud computing.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531" y="2339230"/>
            <a:ext cx="4572000" cy="3173413"/>
          </a:xfrm>
          <a:prstGeom prst="rect">
            <a:avLst/>
          </a:prstGeom>
          <a:noFill/>
          <a:extLst>
            <a:ext uri="{909E8E84-426E-40DD-AFC4-6F175D3DCCD1}">
              <a14:hiddenFill xmlns:a14="http://schemas.microsoft.com/office/drawing/2010/main">
                <a:solidFill>
                  <a:srgbClr val="FFFFFF"/>
                </a:solidFill>
              </a14:hiddenFill>
            </a:ext>
          </a:extLst>
        </p:spPr>
      </p:pic>
      <p:sp>
        <p:nvSpPr>
          <p:cNvPr id="729095" name="Text Box 7"/>
          <p:cNvSpPr txBox="1">
            <a:spLocks noChangeArrowheads="1"/>
          </p:cNvSpPr>
          <p:nvPr/>
        </p:nvSpPr>
        <p:spPr bwMode="auto">
          <a:xfrm>
            <a:off x="4700455" y="1567775"/>
            <a:ext cx="4112151" cy="430887"/>
          </a:xfrm>
          <a:prstGeom prst="rect">
            <a:avLst/>
          </a:prstGeom>
          <a:solidFill>
            <a:schemeClr val="bg1">
              <a:lumMod val="95000"/>
            </a:schemeClr>
          </a:solidFill>
          <a:ln>
            <a:noFill/>
          </a:ln>
          <a:effectLst/>
          <a:extLst/>
        </p:spPr>
        <p:txBody>
          <a:bodyPr wrap="none">
            <a:spAutoFit/>
          </a:bodyPr>
          <a:lstStyle/>
          <a:p>
            <a:r>
              <a:rPr lang="en-GB" sz="2200" b="1" dirty="0">
                <a:solidFill>
                  <a:srgbClr val="FF6600"/>
                </a:solidFill>
              </a:rPr>
              <a:t>Cloud Computing Logical Diagram</a:t>
            </a:r>
            <a:endParaRPr lang="en-US" sz="2200" b="1" dirty="0">
              <a:solidFill>
                <a:srgbClr val="FF6600"/>
              </a:solidFill>
            </a:endParaRPr>
          </a:p>
        </p:txBody>
      </p:sp>
    </p:spTree>
    <p:extLst>
      <p:ext uri="{BB962C8B-B14F-4D97-AF65-F5344CB8AC3E}">
        <p14:creationId xmlns:p14="http://schemas.microsoft.com/office/powerpoint/2010/main" val="261327169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Autonomic </a:t>
            </a:r>
            <a:r>
              <a:rPr lang="en-US" dirty="0" smtClean="0"/>
              <a:t>computing</a:t>
            </a:r>
            <a:endParaRPr lang="en-IE" dirty="0"/>
          </a:p>
        </p:txBody>
      </p:sp>
      <p:sp>
        <p:nvSpPr>
          <p:cNvPr id="4" name="Content Placeholder 3"/>
          <p:cNvSpPr>
            <a:spLocks noGrp="1"/>
          </p:cNvSpPr>
          <p:nvPr>
            <p:ph idx="1"/>
          </p:nvPr>
        </p:nvSpPr>
        <p:spPr/>
        <p:txBody>
          <a:bodyPr/>
          <a:lstStyle/>
          <a:p>
            <a:pPr marL="0" indent="0">
              <a:spcAft>
                <a:spcPct val="25000"/>
              </a:spcAft>
              <a:buNone/>
            </a:pPr>
            <a:r>
              <a:rPr lang="en-US" sz="2400" b="1" dirty="0">
                <a:solidFill>
                  <a:srgbClr val="FF6600"/>
                </a:solidFill>
                <a:cs typeface="Times New Roman" panose="02020603050405020304" pitchFamily="18" charset="0"/>
              </a:rPr>
              <a:t>Autonomic computing</a:t>
            </a:r>
          </a:p>
          <a:p>
            <a:pPr marL="285750" lvl="1">
              <a:spcAft>
                <a:spcPct val="25000"/>
              </a:spcAft>
              <a:buFontTx/>
              <a:buChar char="•"/>
            </a:pPr>
            <a:r>
              <a:rPr lang="en-US" sz="2400" dirty="0"/>
              <a:t>Industry-wide effort to develop systems that can configure, optimize themselves, heal themselves when broken, and protect themselves from outside intruders</a:t>
            </a:r>
            <a:br>
              <a:rPr lang="en-US" sz="2400" dirty="0"/>
            </a:br>
            <a:endParaRPr lang="en-US" sz="2400" dirty="0"/>
          </a:p>
          <a:p>
            <a:pPr marL="285750" lvl="1">
              <a:spcAft>
                <a:spcPct val="25000"/>
              </a:spcAft>
              <a:buFontTx/>
              <a:buChar char="•"/>
            </a:pPr>
            <a:r>
              <a:rPr lang="en-US" sz="2400" dirty="0"/>
              <a:t>Similar to self-updating antivirus software; Apple and Microsoft both use automatic updates</a:t>
            </a:r>
            <a:endParaRPr lang="en-US" sz="2400" dirty="0">
              <a:cs typeface="Times New Roman" panose="02020603050405020304" pitchFamily="18" charset="0"/>
            </a:endParaRPr>
          </a:p>
          <a:p>
            <a:endParaRPr lang="en-IE" dirty="0"/>
          </a:p>
        </p:txBody>
      </p:sp>
      <p:pic>
        <p:nvPicPr>
          <p:cNvPr id="694278" name="Picture 6" descr="14314339YnyNyvFYjX_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4545420"/>
            <a:ext cx="2585666" cy="1939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37078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a:t>
            </a:r>
            <a:endParaRPr lang="en-IE" dirty="0"/>
          </a:p>
        </p:txBody>
      </p:sp>
      <p:sp>
        <p:nvSpPr>
          <p:cNvPr id="6" name="Content Placeholder 5"/>
          <p:cNvSpPr>
            <a:spLocks noGrp="1"/>
          </p:cNvSpPr>
          <p:nvPr>
            <p:ph idx="1"/>
          </p:nvPr>
        </p:nvSpPr>
        <p:spPr/>
        <p:txBody>
          <a:bodyPr/>
          <a:lstStyle/>
          <a:p>
            <a:pPr marL="0" indent="0">
              <a:spcAft>
                <a:spcPct val="25000"/>
              </a:spcAft>
              <a:buNone/>
            </a:pPr>
            <a:r>
              <a:rPr lang="en-US" sz="2600" b="1" dirty="0">
                <a:solidFill>
                  <a:srgbClr val="FF6600"/>
                </a:solidFill>
              </a:rPr>
              <a:t>Virtualization</a:t>
            </a:r>
          </a:p>
          <a:p>
            <a:pPr marL="354013" lvl="1">
              <a:spcAft>
                <a:spcPct val="25000"/>
              </a:spcAft>
              <a:buFontTx/>
              <a:buChar char="•"/>
            </a:pPr>
            <a:r>
              <a:rPr lang="en-US" sz="2600" dirty="0"/>
              <a:t>Virtualization: presents computing resources so that they can be accessed in ways that are not restricted by configuration</a:t>
            </a:r>
          </a:p>
          <a:p>
            <a:pPr marL="354013" lvl="1">
              <a:spcAft>
                <a:spcPct val="25000"/>
              </a:spcAft>
              <a:buFontTx/>
              <a:buChar char="•"/>
            </a:pPr>
            <a:r>
              <a:rPr lang="en-US" sz="2600" dirty="0"/>
              <a:t>Allows multiple operating systems to run on one machine; increases server utilization rates from 10-15 to 70 percent of capacity</a:t>
            </a:r>
          </a:p>
          <a:p>
            <a:pPr>
              <a:spcAft>
                <a:spcPct val="25000"/>
              </a:spcAft>
              <a:buFontTx/>
              <a:buChar char="•"/>
            </a:pPr>
            <a:endParaRPr lang="en-US" dirty="0">
              <a:cs typeface="Times New Roman" panose="02020603050405020304" pitchFamily="18" charset="0"/>
            </a:endParaRPr>
          </a:p>
          <a:p>
            <a:endParaRPr lang="en-IE" dirty="0"/>
          </a:p>
        </p:txBody>
      </p:sp>
      <p:pic>
        <p:nvPicPr>
          <p:cNvPr id="13314" name="Picture 2" descr="http://wikibon.org/blog/wp-content/uploads/2010/08/vdivdm_diagra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4941168"/>
            <a:ext cx="2002833" cy="170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49224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6600"/>
                </a:solidFill>
              </a:rPr>
              <a:t>Open-source </a:t>
            </a:r>
            <a:r>
              <a:rPr lang="en-US" dirty="0" smtClean="0">
                <a:solidFill>
                  <a:srgbClr val="FF6600"/>
                </a:solidFill>
              </a:rPr>
              <a:t>Software</a:t>
            </a:r>
            <a:endParaRPr lang="en-IE" dirty="0"/>
          </a:p>
        </p:txBody>
      </p:sp>
      <p:pic>
        <p:nvPicPr>
          <p:cNvPr id="696326" name="Picture 6" descr="lin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034" y="5027817"/>
            <a:ext cx="1479766" cy="1772816"/>
          </a:xfrm>
          <a:prstGeom prst="rect">
            <a:avLst/>
          </a:prstGeom>
          <a:noFill/>
          <a:extLst>
            <a:ext uri="{909E8E84-426E-40DD-AFC4-6F175D3DCCD1}">
              <a14:hiddenFill xmlns:a14="http://schemas.microsoft.com/office/drawing/2010/main">
                <a:solidFill>
                  <a:srgbClr val="FFFFFF"/>
                </a:solidFill>
              </a14:hiddenFill>
            </a:ext>
          </a:extLst>
        </p:spPr>
      </p:pic>
      <p:pic>
        <p:nvPicPr>
          <p:cNvPr id="696328" name="Picture 8" descr="aLinux-desktop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706163"/>
            <a:ext cx="5072063" cy="3803650"/>
          </a:xfrm>
          <a:prstGeom prst="rect">
            <a:avLst/>
          </a:prstGeom>
          <a:noFill/>
          <a:extLst>
            <a:ext uri="{909E8E84-426E-40DD-AFC4-6F175D3DCCD1}">
              <a14:hiddenFill xmlns:a14="http://schemas.microsoft.com/office/drawing/2010/main">
                <a:solidFill>
                  <a:srgbClr val="FFFFFF"/>
                </a:solidFill>
              </a14:hiddenFill>
            </a:ext>
          </a:extLst>
        </p:spPr>
      </p:pic>
      <p:sp>
        <p:nvSpPr>
          <p:cNvPr id="696323" name="Rectangle 3"/>
          <p:cNvSpPr>
            <a:spLocks noChangeArrowheads="1"/>
          </p:cNvSpPr>
          <p:nvPr/>
        </p:nvSpPr>
        <p:spPr bwMode="auto">
          <a:xfrm>
            <a:off x="5416350" y="1733694"/>
            <a:ext cx="3548462" cy="3063458"/>
          </a:xfrm>
          <a:prstGeom prst="rect">
            <a:avLst/>
          </a:prstGeom>
          <a:solidFill>
            <a:schemeClr val="bg1">
              <a:lumMod val="95000"/>
            </a:schemeClr>
          </a:solidFill>
          <a:ln>
            <a:solidFill>
              <a:srgbClr val="FF6600"/>
            </a:solidFill>
          </a:ln>
          <a:effectLst/>
          <a:extLst/>
        </p:spPr>
        <p:txBody>
          <a:bodyPr lIns="90488" tIns="44450" rIns="90488" bIns="44450"/>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085850" indent="-228600">
              <a:defRPr>
                <a:solidFill>
                  <a:schemeClr val="tx1"/>
                </a:solidFill>
                <a:latin typeface="Arial" panose="020B0604020202020204" pitchFamily="34" charset="0"/>
              </a:defRPr>
            </a:lvl3pPr>
            <a:lvl4pPr marL="1428750" indent="-228600">
              <a:defRPr>
                <a:solidFill>
                  <a:schemeClr val="tx1"/>
                </a:solidFill>
                <a:latin typeface="Arial" panose="020B0604020202020204" pitchFamily="34" charset="0"/>
              </a:defRPr>
            </a:lvl4pPr>
            <a:lvl5pPr marL="1771650" indent="-228600">
              <a:defRPr>
                <a:solidFill>
                  <a:schemeClr val="tx1"/>
                </a:solidFill>
                <a:latin typeface="Arial" panose="020B0604020202020204" pitchFamily="34" charset="0"/>
              </a:defRPr>
            </a:lvl5pPr>
            <a:lvl6pPr marL="2228850" indent="-228600" fontAlgn="base">
              <a:spcBef>
                <a:spcPct val="0"/>
              </a:spcBef>
              <a:spcAft>
                <a:spcPct val="0"/>
              </a:spcAft>
              <a:defRPr>
                <a:solidFill>
                  <a:schemeClr val="tx1"/>
                </a:solidFill>
                <a:latin typeface="Arial" panose="020B0604020202020204" pitchFamily="34" charset="0"/>
              </a:defRPr>
            </a:lvl6pPr>
            <a:lvl7pPr marL="2686050" indent="-228600" fontAlgn="base">
              <a:spcBef>
                <a:spcPct val="0"/>
              </a:spcBef>
              <a:spcAft>
                <a:spcPct val="0"/>
              </a:spcAft>
              <a:defRPr>
                <a:solidFill>
                  <a:schemeClr val="tx1"/>
                </a:solidFill>
                <a:latin typeface="Arial" panose="020B0604020202020204" pitchFamily="34" charset="0"/>
              </a:defRPr>
            </a:lvl7pPr>
            <a:lvl8pPr marL="3143250" indent="-228600" fontAlgn="base">
              <a:spcBef>
                <a:spcPct val="0"/>
              </a:spcBef>
              <a:spcAft>
                <a:spcPct val="0"/>
              </a:spcAft>
              <a:defRPr>
                <a:solidFill>
                  <a:schemeClr val="tx1"/>
                </a:solidFill>
                <a:latin typeface="Arial" panose="020B0604020202020204" pitchFamily="34" charset="0"/>
              </a:defRPr>
            </a:lvl8pPr>
            <a:lvl9pPr marL="3600450" indent="-228600" fontAlgn="base">
              <a:spcBef>
                <a:spcPct val="0"/>
              </a:spcBef>
              <a:spcAft>
                <a:spcPct val="0"/>
              </a:spcAft>
              <a:defRPr>
                <a:solidFill>
                  <a:schemeClr val="tx1"/>
                </a:solidFill>
                <a:latin typeface="Arial" panose="020B0604020202020204" pitchFamily="34" charset="0"/>
              </a:defRPr>
            </a:lvl9pPr>
          </a:lstStyle>
          <a:p>
            <a:pPr marL="0" indent="0">
              <a:spcAft>
                <a:spcPct val="15000"/>
              </a:spcAft>
            </a:pPr>
            <a:r>
              <a:rPr lang="en-US" sz="2200" b="1" dirty="0">
                <a:solidFill>
                  <a:srgbClr val="000080"/>
                </a:solidFill>
                <a:latin typeface="+mj-lt"/>
                <a:cs typeface="Times New Roman" panose="02020603050405020304" pitchFamily="18" charset="0"/>
              </a:rPr>
              <a:t>Linux and open-source software</a:t>
            </a:r>
          </a:p>
          <a:p>
            <a:pPr marL="457200" lvl="1">
              <a:spcAft>
                <a:spcPct val="15000"/>
              </a:spcAft>
              <a:buFontTx/>
              <a:buChar char="•"/>
            </a:pPr>
            <a:r>
              <a:rPr lang="en-US" sz="2200" dirty="0">
                <a:solidFill>
                  <a:srgbClr val="000080"/>
                </a:solidFill>
                <a:latin typeface="+mj-lt"/>
                <a:cs typeface="Times New Roman" panose="02020603050405020304" pitchFamily="18" charset="0"/>
              </a:rPr>
              <a:t>Open-source software</a:t>
            </a:r>
          </a:p>
          <a:p>
            <a:pPr marL="457200" lvl="1">
              <a:spcAft>
                <a:spcPct val="15000"/>
              </a:spcAft>
              <a:buFontTx/>
              <a:buChar char="•"/>
            </a:pPr>
            <a:r>
              <a:rPr lang="en-US" sz="2200" dirty="0">
                <a:solidFill>
                  <a:srgbClr val="000080"/>
                </a:solidFill>
                <a:latin typeface="+mj-lt"/>
                <a:cs typeface="Times New Roman" panose="02020603050405020304" pitchFamily="18" charset="0"/>
              </a:rPr>
              <a:t>Produced by </a:t>
            </a:r>
            <a:br>
              <a:rPr lang="en-US" sz="2200" dirty="0">
                <a:solidFill>
                  <a:srgbClr val="000080"/>
                </a:solidFill>
                <a:latin typeface="+mj-lt"/>
                <a:cs typeface="Times New Roman" panose="02020603050405020304" pitchFamily="18" charset="0"/>
              </a:rPr>
            </a:br>
            <a:r>
              <a:rPr lang="en-US" sz="2200" dirty="0">
                <a:solidFill>
                  <a:srgbClr val="000080"/>
                </a:solidFill>
                <a:latin typeface="+mj-lt"/>
                <a:cs typeface="Times New Roman" panose="02020603050405020304" pitchFamily="18" charset="0"/>
              </a:rPr>
              <a:t>community of programmers</a:t>
            </a:r>
          </a:p>
          <a:p>
            <a:pPr marL="457200" lvl="1">
              <a:spcAft>
                <a:spcPct val="15000"/>
              </a:spcAft>
              <a:buFontTx/>
              <a:buChar char="•"/>
            </a:pPr>
            <a:r>
              <a:rPr lang="en-US" sz="2200" dirty="0">
                <a:solidFill>
                  <a:srgbClr val="000080"/>
                </a:solidFill>
                <a:latin typeface="+mj-lt"/>
                <a:cs typeface="Times New Roman" panose="02020603050405020304" pitchFamily="18" charset="0"/>
              </a:rPr>
              <a:t>Free</a:t>
            </a:r>
          </a:p>
          <a:p>
            <a:pPr marL="457200" lvl="1">
              <a:spcAft>
                <a:spcPct val="15000"/>
              </a:spcAft>
              <a:buFontTx/>
              <a:buChar char="•"/>
            </a:pPr>
            <a:r>
              <a:rPr lang="en-US" sz="2200" dirty="0">
                <a:solidFill>
                  <a:srgbClr val="000080"/>
                </a:solidFill>
                <a:latin typeface="+mj-lt"/>
                <a:cs typeface="Times New Roman" panose="02020603050405020304" pitchFamily="18" charset="0"/>
              </a:rPr>
              <a:t>Modifiable by user</a:t>
            </a:r>
          </a:p>
        </p:txBody>
      </p:sp>
    </p:spTree>
    <p:extLst>
      <p:ext uri="{BB962C8B-B14F-4D97-AF65-F5344CB8AC3E}">
        <p14:creationId xmlns:p14="http://schemas.microsoft.com/office/powerpoint/2010/main" val="13482117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for the </a:t>
            </a:r>
            <a:r>
              <a:rPr lang="en-US" dirty="0" smtClean="0"/>
              <a:t>Web</a:t>
            </a:r>
            <a:endParaRPr lang="en-IE" dirty="0"/>
          </a:p>
        </p:txBody>
      </p:sp>
      <p:sp>
        <p:nvSpPr>
          <p:cNvPr id="4" name="Content Placeholder 3"/>
          <p:cNvSpPr>
            <a:spLocks noGrp="1"/>
          </p:cNvSpPr>
          <p:nvPr>
            <p:ph idx="1"/>
          </p:nvPr>
        </p:nvSpPr>
        <p:spPr/>
        <p:txBody>
          <a:bodyPr>
            <a:normAutofit/>
          </a:bodyPr>
          <a:lstStyle/>
          <a:p>
            <a:pPr marL="0" indent="0">
              <a:spcAft>
                <a:spcPct val="15000"/>
              </a:spcAft>
              <a:buNone/>
            </a:pPr>
            <a:r>
              <a:rPr lang="en-US" sz="2000" b="1" dirty="0">
                <a:solidFill>
                  <a:srgbClr val="FF6600"/>
                </a:solidFill>
                <a:cs typeface="Times New Roman" panose="02020603050405020304" pitchFamily="18" charset="0"/>
              </a:rPr>
              <a:t>Java</a:t>
            </a:r>
          </a:p>
          <a:p>
            <a:pPr marL="354013" lvl="1">
              <a:spcAft>
                <a:spcPct val="15000"/>
              </a:spcAft>
              <a:buFontTx/>
              <a:buChar char="•"/>
            </a:pPr>
            <a:r>
              <a:rPr lang="en-US" sz="2000" dirty="0">
                <a:cs typeface="Times New Roman" panose="02020603050405020304" pitchFamily="18" charset="0"/>
              </a:rPr>
              <a:t>Object-oriented programming language </a:t>
            </a:r>
            <a:br>
              <a:rPr lang="en-US" sz="2000" dirty="0">
                <a:cs typeface="Times New Roman" panose="02020603050405020304" pitchFamily="18" charset="0"/>
              </a:rPr>
            </a:br>
            <a:r>
              <a:rPr lang="en-US" sz="2000" dirty="0">
                <a:cs typeface="Times New Roman" panose="02020603050405020304" pitchFamily="18" charset="0"/>
              </a:rPr>
              <a:t>(Sun Microsystems)</a:t>
            </a:r>
          </a:p>
          <a:p>
            <a:pPr marL="354013" lvl="1">
              <a:spcAft>
                <a:spcPct val="15000"/>
              </a:spcAft>
              <a:buFontTx/>
              <a:buChar char="•"/>
            </a:pPr>
            <a:r>
              <a:rPr lang="en-US" sz="2000" dirty="0">
                <a:cs typeface="Times New Roman" panose="02020603050405020304" pitchFamily="18" charset="0"/>
              </a:rPr>
              <a:t>Operating system, processor-independent (Java Virtual Machine)</a:t>
            </a:r>
          </a:p>
          <a:p>
            <a:pPr marL="354013" lvl="1">
              <a:spcAft>
                <a:spcPct val="15000"/>
              </a:spcAft>
              <a:buFontTx/>
              <a:buChar char="•"/>
            </a:pPr>
            <a:r>
              <a:rPr lang="en-US" sz="2000" dirty="0">
                <a:cs typeface="Times New Roman" panose="02020603050405020304" pitchFamily="18" charset="0"/>
              </a:rPr>
              <a:t>Leading programming environment for Web</a:t>
            </a:r>
          </a:p>
          <a:p>
            <a:pPr marL="623888" lvl="2">
              <a:spcAft>
                <a:spcPct val="15000"/>
              </a:spcAft>
              <a:buFont typeface="Calibri" panose="020F0502020204030204" pitchFamily="34" charset="0"/>
              <a:buChar char="–"/>
            </a:pPr>
            <a:r>
              <a:rPr lang="en-US" sz="2000" dirty="0">
                <a:cs typeface="Times New Roman" panose="02020603050405020304" pitchFamily="18" charset="0"/>
              </a:rPr>
              <a:t>Applets, E-commerce applications</a:t>
            </a:r>
          </a:p>
          <a:p>
            <a:pPr marL="0" indent="0">
              <a:spcAft>
                <a:spcPct val="15000"/>
              </a:spcAft>
              <a:buNone/>
            </a:pPr>
            <a:r>
              <a:rPr lang="en-US" sz="2000" b="1" dirty="0">
                <a:solidFill>
                  <a:srgbClr val="FF6600"/>
                </a:solidFill>
                <a:cs typeface="Times New Roman" panose="02020603050405020304" pitchFamily="18" charset="0"/>
              </a:rPr>
              <a:t>Ajax</a:t>
            </a:r>
          </a:p>
          <a:p>
            <a:pPr marL="354013" lvl="1">
              <a:spcAft>
                <a:spcPct val="15000"/>
              </a:spcAft>
              <a:buFontTx/>
              <a:buChar char="•"/>
            </a:pPr>
            <a:r>
              <a:rPr lang="en-US" sz="2000" dirty="0">
                <a:cs typeface="Times New Roman" panose="02020603050405020304" pitchFamily="18" charset="0"/>
              </a:rPr>
              <a:t>Asynchronous JavaScript and XML</a:t>
            </a:r>
          </a:p>
          <a:p>
            <a:pPr marL="354013" lvl="1">
              <a:spcAft>
                <a:spcPct val="15000"/>
              </a:spcAft>
              <a:buFontTx/>
              <a:buChar char="•"/>
            </a:pPr>
            <a:r>
              <a:rPr lang="en-US" sz="2000" dirty="0">
                <a:cs typeface="Times New Roman" panose="02020603050405020304" pitchFamily="18" charset="0"/>
              </a:rPr>
              <a:t>Allows client and server to exchange small pieces of data without requiring the page to be reloaded</a:t>
            </a:r>
          </a:p>
          <a:p>
            <a:pPr marL="623888" lvl="2" indent="-285750">
              <a:spcAft>
                <a:spcPct val="15000"/>
              </a:spcAft>
              <a:buFont typeface="Calibri" panose="020F0502020204030204" pitchFamily="34" charset="0"/>
              <a:buChar char="–"/>
            </a:pPr>
            <a:r>
              <a:rPr lang="en-GB" sz="2000" dirty="0">
                <a:cs typeface="Times New Roman" panose="02020603050405020304" pitchFamily="18" charset="0"/>
              </a:rPr>
              <a:t>EG – map sites</a:t>
            </a:r>
            <a:endParaRPr lang="en-US" sz="2000" dirty="0">
              <a:cs typeface="Times New Roman" panose="02020603050405020304" pitchFamily="18" charset="0"/>
            </a:endParaRPr>
          </a:p>
          <a:p>
            <a:endParaRPr lang="en-IE" sz="2000" dirty="0"/>
          </a:p>
        </p:txBody>
      </p:sp>
      <p:sp>
        <p:nvSpPr>
          <p:cNvPr id="6" name="Date Placeholder 1"/>
          <p:cNvSpPr>
            <a:spLocks noGrp="1"/>
          </p:cNvSpPr>
          <p:nvPr>
            <p:ph type="dt" sz="half" idx="10"/>
          </p:nvPr>
        </p:nvSpPr>
        <p:spPr/>
        <p:txBody>
          <a:bodyPr/>
          <a:lstStyle/>
          <a:p>
            <a:r>
              <a:rPr lang="en-US"/>
              <a:t>MFIS – Section 5</a:t>
            </a:r>
          </a:p>
        </p:txBody>
      </p:sp>
      <p:sp>
        <p:nvSpPr>
          <p:cNvPr id="7" name="Footer Placeholder 2"/>
          <p:cNvSpPr>
            <a:spLocks noGrp="1"/>
          </p:cNvSpPr>
          <p:nvPr>
            <p:ph type="ftr" sz="quarter" idx="11"/>
          </p:nvPr>
        </p:nvSpPr>
        <p:spPr/>
        <p:txBody>
          <a:bodyPr/>
          <a:lstStyle/>
          <a:p>
            <a:r>
              <a:rPr lang="en-US"/>
              <a:t>Dr. Eugene F.M. O’Loughlin</a:t>
            </a:r>
          </a:p>
        </p:txBody>
      </p:sp>
      <p:pic>
        <p:nvPicPr>
          <p:cNvPr id="737285" name="Picture 5" descr="322px-java_logo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6796" y="1643847"/>
            <a:ext cx="1192862" cy="2219334"/>
          </a:xfrm>
          <a:prstGeom prst="rect">
            <a:avLst/>
          </a:prstGeom>
          <a:noFill/>
          <a:extLst>
            <a:ext uri="{909E8E84-426E-40DD-AFC4-6F175D3DCCD1}">
              <a14:hiddenFill xmlns:a14="http://schemas.microsoft.com/office/drawing/2010/main">
                <a:solidFill>
                  <a:srgbClr val="FFFFFF"/>
                </a:solidFill>
              </a14:hiddenFill>
            </a:ext>
          </a:extLst>
        </p:spPr>
      </p:pic>
      <p:pic>
        <p:nvPicPr>
          <p:cNvPr id="7372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5245033"/>
            <a:ext cx="1501180" cy="147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350375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smtClean="0"/>
              <a:t>Services</a:t>
            </a:r>
            <a:endParaRPr lang="en-IE" dirty="0"/>
          </a:p>
        </p:txBody>
      </p:sp>
      <p:sp>
        <p:nvSpPr>
          <p:cNvPr id="6" name="Content Placeholder 5"/>
          <p:cNvSpPr>
            <a:spLocks noGrp="1"/>
          </p:cNvSpPr>
          <p:nvPr>
            <p:ph idx="1"/>
          </p:nvPr>
        </p:nvSpPr>
        <p:spPr>
          <a:solidFill>
            <a:schemeClr val="bg1">
              <a:lumMod val="95000"/>
            </a:schemeClr>
          </a:solidFill>
          <a:ln>
            <a:solidFill>
              <a:srgbClr val="FF6600"/>
            </a:solidFill>
          </a:ln>
        </p:spPr>
        <p:txBody>
          <a:bodyPr>
            <a:normAutofit fontScale="92500" lnSpcReduction="20000"/>
          </a:bodyPr>
          <a:lstStyle/>
          <a:p>
            <a:pPr marL="0" indent="0">
              <a:spcAft>
                <a:spcPct val="15000"/>
              </a:spcAft>
              <a:buNone/>
            </a:pPr>
            <a:r>
              <a:rPr lang="en-US" sz="2400" b="1" dirty="0">
                <a:cs typeface="Times New Roman" panose="02020603050405020304" pitchFamily="18" charset="0"/>
              </a:rPr>
              <a:t>Web Services</a:t>
            </a:r>
          </a:p>
          <a:p>
            <a:pPr marL="457200" lvl="1">
              <a:spcAft>
                <a:spcPct val="15000"/>
              </a:spcAft>
              <a:buFontTx/>
              <a:buChar char="•"/>
            </a:pPr>
            <a:r>
              <a:rPr lang="en-US" sz="2000" dirty="0">
                <a:cs typeface="Times New Roman" panose="02020603050405020304" pitchFamily="18" charset="0"/>
              </a:rPr>
              <a:t>Software components that exchange information using Web standards and languages</a:t>
            </a:r>
          </a:p>
          <a:p>
            <a:pPr marL="457200" lvl="1">
              <a:spcAft>
                <a:spcPct val="15000"/>
              </a:spcAft>
              <a:buFontTx/>
              <a:buChar char="•"/>
            </a:pPr>
            <a:r>
              <a:rPr lang="en-US" sz="2000" b="1" dirty="0">
                <a:cs typeface="Times New Roman" panose="02020603050405020304" pitchFamily="18" charset="0"/>
              </a:rPr>
              <a:t>XML</a:t>
            </a:r>
            <a:r>
              <a:rPr lang="en-US" sz="2000" dirty="0">
                <a:cs typeface="Times New Roman" panose="02020603050405020304" pitchFamily="18" charset="0"/>
              </a:rPr>
              <a:t>: Extensible Markup Language</a:t>
            </a:r>
          </a:p>
          <a:p>
            <a:pPr marL="727075" lvl="2">
              <a:spcAft>
                <a:spcPct val="15000"/>
              </a:spcAft>
              <a:buFont typeface="Calibri" panose="020F0502020204030204" pitchFamily="34" charset="0"/>
              <a:buChar char="–"/>
            </a:pPr>
            <a:r>
              <a:rPr lang="en-US" dirty="0">
                <a:cs typeface="Times New Roman" panose="02020603050405020304" pitchFamily="18" charset="0"/>
              </a:rPr>
              <a:t>More powerful and flexible than HTML</a:t>
            </a:r>
          </a:p>
          <a:p>
            <a:pPr marL="727075" lvl="2">
              <a:spcAft>
                <a:spcPct val="15000"/>
              </a:spcAft>
              <a:buFont typeface="Calibri" panose="020F0502020204030204" pitchFamily="34" charset="0"/>
              <a:buChar char="–"/>
            </a:pPr>
            <a:r>
              <a:rPr lang="en-US" dirty="0">
                <a:cs typeface="Times New Roman" panose="02020603050405020304" pitchFamily="18" charset="0"/>
              </a:rPr>
              <a:t>Tagging allows computers to process data automatically</a:t>
            </a:r>
          </a:p>
          <a:p>
            <a:pPr marL="457200" lvl="1" indent="-269875">
              <a:spcAft>
                <a:spcPct val="15000"/>
              </a:spcAft>
              <a:buFontTx/>
              <a:buChar char="•"/>
            </a:pPr>
            <a:r>
              <a:rPr lang="en-US" sz="2000" b="1" dirty="0">
                <a:cs typeface="Times New Roman" panose="02020603050405020304" pitchFamily="18" charset="0"/>
              </a:rPr>
              <a:t>SOAP</a:t>
            </a:r>
            <a:r>
              <a:rPr lang="en-US" sz="2000" dirty="0">
                <a:cs typeface="Times New Roman" panose="02020603050405020304" pitchFamily="18" charset="0"/>
              </a:rPr>
              <a:t>: Simple Object Access Protocol</a:t>
            </a:r>
          </a:p>
          <a:p>
            <a:pPr marL="727075" lvl="2">
              <a:spcAft>
                <a:spcPct val="15000"/>
              </a:spcAft>
              <a:buFont typeface="Calibri" panose="020F0502020204030204" pitchFamily="34" charset="0"/>
              <a:buChar char="–"/>
            </a:pPr>
            <a:r>
              <a:rPr lang="en-US" dirty="0">
                <a:cs typeface="Times New Roman" panose="02020603050405020304" pitchFamily="18" charset="0"/>
              </a:rPr>
              <a:t>Rules for structuring messages enabling applications to pass data and instructions</a:t>
            </a:r>
          </a:p>
          <a:p>
            <a:pPr marL="457200" lvl="1">
              <a:spcAft>
                <a:spcPct val="15000"/>
              </a:spcAft>
              <a:buFontTx/>
              <a:buChar char="•"/>
            </a:pPr>
            <a:r>
              <a:rPr lang="en-US" sz="2000" b="1" dirty="0">
                <a:cs typeface="Times New Roman" panose="02020603050405020304" pitchFamily="18" charset="0"/>
              </a:rPr>
              <a:t>WSDL</a:t>
            </a:r>
            <a:r>
              <a:rPr lang="en-US" sz="2000" dirty="0">
                <a:cs typeface="Times New Roman" panose="02020603050405020304" pitchFamily="18" charset="0"/>
              </a:rPr>
              <a:t>: Web Services Description Language</a:t>
            </a:r>
          </a:p>
          <a:p>
            <a:pPr marL="727075" lvl="2">
              <a:spcAft>
                <a:spcPct val="15000"/>
              </a:spcAft>
              <a:buFont typeface="Calibri" panose="020F0502020204030204" pitchFamily="34" charset="0"/>
              <a:buChar char="–"/>
            </a:pPr>
            <a:r>
              <a:rPr lang="en-US" dirty="0">
                <a:cs typeface="Times New Roman" panose="02020603050405020304" pitchFamily="18" charset="0"/>
              </a:rPr>
              <a:t>Framework for describing Web service and capabilities</a:t>
            </a:r>
          </a:p>
          <a:p>
            <a:pPr marL="457200" lvl="1">
              <a:spcAft>
                <a:spcPct val="15000"/>
              </a:spcAft>
              <a:buFontTx/>
              <a:buChar char="•"/>
            </a:pPr>
            <a:r>
              <a:rPr lang="en-US" sz="2000" b="1" dirty="0">
                <a:cs typeface="Times New Roman" panose="02020603050405020304" pitchFamily="18" charset="0"/>
              </a:rPr>
              <a:t>UDDI</a:t>
            </a:r>
            <a:r>
              <a:rPr lang="en-US" sz="2000" dirty="0">
                <a:cs typeface="Times New Roman" panose="02020603050405020304" pitchFamily="18" charset="0"/>
              </a:rPr>
              <a:t>: Universal Description, Discovery, and Integration</a:t>
            </a:r>
          </a:p>
          <a:p>
            <a:pPr marL="727075" lvl="2">
              <a:spcAft>
                <a:spcPct val="15000"/>
              </a:spcAft>
              <a:buFont typeface="Calibri" panose="020F0502020204030204" pitchFamily="34" charset="0"/>
              <a:buChar char="–"/>
            </a:pPr>
            <a:r>
              <a:rPr lang="en-US" dirty="0">
                <a:cs typeface="Times New Roman" panose="02020603050405020304" pitchFamily="18" charset="0"/>
              </a:rPr>
              <a:t>Directory for locating Web services</a:t>
            </a:r>
          </a:p>
          <a:p>
            <a:pPr lvl="1">
              <a:spcAft>
                <a:spcPct val="15000"/>
              </a:spcAft>
              <a:buFontTx/>
              <a:buChar char="•"/>
            </a:pPr>
            <a:endParaRPr lang="en-US" sz="2000" dirty="0">
              <a:cs typeface="Times New Roman" panose="02020603050405020304" pitchFamily="18" charset="0"/>
            </a:endParaRPr>
          </a:p>
          <a:p>
            <a:endParaRPr lang="en-IE" dirty="0"/>
          </a:p>
        </p:txBody>
      </p:sp>
    </p:spTree>
    <p:extLst>
      <p:ext uri="{BB962C8B-B14F-4D97-AF65-F5344CB8AC3E}">
        <p14:creationId xmlns:p14="http://schemas.microsoft.com/office/powerpoint/2010/main" val="33478039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211144" cy="1143000"/>
          </a:xfrm>
        </p:spPr>
        <p:txBody>
          <a:bodyPr/>
          <a:lstStyle/>
          <a:p>
            <a:r>
              <a:rPr lang="en-US" dirty="0" smtClean="0"/>
              <a:t/>
            </a:r>
            <a:br>
              <a:rPr lang="en-US" dirty="0" smtClean="0"/>
            </a:br>
            <a:r>
              <a:rPr lang="en-US" dirty="0" err="1" smtClean="0"/>
              <a:t>Cars.com’s</a:t>
            </a:r>
            <a:r>
              <a:rPr lang="en-US" dirty="0" smtClean="0"/>
              <a:t> </a:t>
            </a:r>
            <a:r>
              <a:rPr lang="en-US" dirty="0"/>
              <a:t>IT Infrastructure Drives Rapid Business Growth</a:t>
            </a:r>
            <a:br>
              <a:rPr lang="en-US" dirty="0"/>
            </a:br>
            <a:endParaRPr lang="en-IE" dirty="0"/>
          </a:p>
        </p:txBody>
      </p:sp>
      <p:sp>
        <p:nvSpPr>
          <p:cNvPr id="634883" name="Rectangle 3"/>
          <p:cNvSpPr>
            <a:spLocks noGrp="1" noChangeArrowheads="1"/>
          </p:cNvSpPr>
          <p:nvPr>
            <p:ph idx="1"/>
          </p:nvPr>
        </p:nvSpPr>
        <p:spPr>
          <a:noFill/>
          <a:ln/>
        </p:spPr>
        <p:txBody>
          <a:bodyPr>
            <a:normAutofit/>
          </a:bodyPr>
          <a:lstStyle/>
          <a:p>
            <a:pPr>
              <a:lnSpc>
                <a:spcPct val="110000"/>
              </a:lnSpc>
              <a:buClr>
                <a:srgbClr val="000080"/>
              </a:buClr>
            </a:pPr>
            <a:r>
              <a:rPr lang="en-US" sz="2400" b="1" dirty="0">
                <a:solidFill>
                  <a:srgbClr val="FF6600"/>
                </a:solidFill>
              </a:rPr>
              <a:t>Problem: </a:t>
            </a:r>
            <a:r>
              <a:rPr lang="en-US" sz="2400" dirty="0"/>
              <a:t>Aggressive growth plans </a:t>
            </a:r>
            <a:r>
              <a:rPr lang="en-US" sz="2400" dirty="0" smtClean="0"/>
              <a:t>hampered </a:t>
            </a:r>
            <a:r>
              <a:rPr lang="en-US" sz="2400" dirty="0"/>
              <a:t>by outdated technology.</a:t>
            </a:r>
          </a:p>
          <a:p>
            <a:pPr>
              <a:lnSpc>
                <a:spcPct val="110000"/>
              </a:lnSpc>
              <a:buClr>
                <a:srgbClr val="000080"/>
              </a:buClr>
            </a:pPr>
            <a:r>
              <a:rPr lang="en-US" sz="2400" b="1" dirty="0">
                <a:solidFill>
                  <a:srgbClr val="FF6600"/>
                </a:solidFill>
              </a:rPr>
              <a:t>Solutions: </a:t>
            </a:r>
            <a:r>
              <a:rPr lang="en-US" sz="2400" dirty="0"/>
              <a:t>Replaced entire IT infrastructure to allow the company to keep pace with its quick expansion.</a:t>
            </a:r>
          </a:p>
          <a:p>
            <a:pPr>
              <a:lnSpc>
                <a:spcPct val="110000"/>
              </a:lnSpc>
            </a:pPr>
            <a:r>
              <a:rPr lang="en-US" sz="2400" dirty="0"/>
              <a:t>IBM’s WebSphere application server and Rational software led to reduced costs and increased productivity.</a:t>
            </a:r>
          </a:p>
          <a:p>
            <a:pPr>
              <a:lnSpc>
                <a:spcPct val="110000"/>
              </a:lnSpc>
            </a:pPr>
            <a:r>
              <a:rPr lang="en-US" sz="2400" dirty="0"/>
              <a:t>Demonstrates IT’s role in fostering the growth of a business. </a:t>
            </a:r>
          </a:p>
          <a:p>
            <a:pPr>
              <a:lnSpc>
                <a:spcPct val="110000"/>
              </a:lnSpc>
            </a:pPr>
            <a:r>
              <a:rPr lang="en-US" sz="2400" dirty="0"/>
              <a:t>Illustrates IT infrastructure’s importance to a developing company.</a:t>
            </a:r>
          </a:p>
        </p:txBody>
      </p:sp>
      <p:pic>
        <p:nvPicPr>
          <p:cNvPr id="6348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862" y="5682930"/>
            <a:ext cx="1785938"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00323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GB" sz="3500" dirty="0" smtClean="0"/>
              <a:t>SOA (Service Oriented Architecture)</a:t>
            </a:r>
            <a:endParaRPr lang="en-GB" sz="3500" dirty="0"/>
          </a:p>
        </p:txBody>
      </p:sp>
      <p:sp>
        <p:nvSpPr>
          <p:cNvPr id="27650" name="Content Placeholder 1"/>
          <p:cNvSpPr>
            <a:spLocks noGrp="1"/>
          </p:cNvSpPr>
          <p:nvPr>
            <p:ph idx="1"/>
          </p:nvPr>
        </p:nvSpPr>
        <p:spPr/>
        <p:txBody>
          <a:bodyPr>
            <a:normAutofit/>
          </a:bodyPr>
          <a:lstStyle/>
          <a:p>
            <a:r>
              <a:rPr lang="en-GB" sz="2500" b="1" dirty="0" smtClean="0"/>
              <a:t>SOA (Service Oriented Architecture)</a:t>
            </a:r>
          </a:p>
          <a:p>
            <a:pPr lvl="1"/>
            <a:r>
              <a:rPr lang="en-GB" sz="2500" dirty="0" smtClean="0"/>
              <a:t>A form of ‘distributed’ computing</a:t>
            </a:r>
          </a:p>
          <a:p>
            <a:pPr lvl="1"/>
            <a:r>
              <a:rPr lang="en-GB" sz="2500" dirty="0" smtClean="0"/>
              <a:t>An application on one machine can access a ‘service’ on another machine to obtain business information or make a business transaction</a:t>
            </a:r>
          </a:p>
          <a:p>
            <a:pPr lvl="1"/>
            <a:r>
              <a:rPr lang="en-GB" sz="2500" dirty="0" smtClean="0"/>
              <a:t>Thanks to its use of Industry Standards SOA supports the integration of heterogeneous IT systems, which has always been a challenge</a:t>
            </a:r>
          </a:p>
          <a:p>
            <a:pPr lvl="1"/>
            <a:r>
              <a:rPr lang="en-GB" sz="2500" dirty="0" smtClean="0"/>
              <a:t>In theory new applications can be created more quickly through the re-use of existing ‘services’</a:t>
            </a:r>
          </a:p>
          <a:p>
            <a:endParaRPr lang="en-GB" dirty="0" smtClean="0"/>
          </a:p>
        </p:txBody>
      </p:sp>
      <p:pic>
        <p:nvPicPr>
          <p:cNvPr id="2050" name="Picture 2" descr="https://encrypted-tbn1.gstatic.com/images?q=tbn:ANd9GcQFh40jOXLpX7SSP4NfEdMkVN7nwdEk6Jg4QZIPwzE_yH7WjtyrnQ"/>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858"/>
          <a:stretch/>
        </p:blipFill>
        <p:spPr bwMode="auto">
          <a:xfrm>
            <a:off x="7145156" y="1600200"/>
            <a:ext cx="882928" cy="72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342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6600"/>
                </a:solidFill>
              </a:rPr>
              <a:t>Mashups</a:t>
            </a:r>
            <a:r>
              <a:rPr lang="en-US" dirty="0">
                <a:solidFill>
                  <a:srgbClr val="FF6600"/>
                </a:solidFill>
              </a:rPr>
              <a:t> and </a:t>
            </a:r>
            <a:r>
              <a:rPr lang="en-US" dirty="0" smtClean="0">
                <a:solidFill>
                  <a:srgbClr val="FF6600"/>
                </a:solidFill>
              </a:rPr>
              <a:t>widgets</a:t>
            </a:r>
            <a:endParaRPr lang="en-IE" dirty="0"/>
          </a:p>
        </p:txBody>
      </p:sp>
      <p:sp>
        <p:nvSpPr>
          <p:cNvPr id="4" name="Content Placeholder 3"/>
          <p:cNvSpPr>
            <a:spLocks noGrp="1"/>
          </p:cNvSpPr>
          <p:nvPr>
            <p:ph idx="1"/>
          </p:nvPr>
        </p:nvSpPr>
        <p:spPr/>
        <p:txBody>
          <a:bodyPr/>
          <a:lstStyle/>
          <a:p>
            <a:pPr marL="0" indent="0">
              <a:spcAft>
                <a:spcPct val="25000"/>
              </a:spcAft>
              <a:buNone/>
            </a:pPr>
            <a:r>
              <a:rPr lang="en-US" sz="2400" b="1" dirty="0" err="1">
                <a:solidFill>
                  <a:srgbClr val="FF6600"/>
                </a:solidFill>
                <a:cs typeface="Times New Roman" panose="02020603050405020304" pitchFamily="18" charset="0"/>
              </a:rPr>
              <a:t>Mashups</a:t>
            </a:r>
            <a:r>
              <a:rPr lang="en-US" sz="2400" b="1" dirty="0">
                <a:cs typeface="Times New Roman" panose="02020603050405020304" pitchFamily="18" charset="0"/>
              </a:rPr>
              <a:t> </a:t>
            </a:r>
            <a:endParaRPr lang="en-US" sz="2000" dirty="0">
              <a:cs typeface="Times New Roman" panose="02020603050405020304" pitchFamily="18" charset="0"/>
            </a:endParaRPr>
          </a:p>
          <a:p>
            <a:pPr marL="354013" lvl="1" indent="-269875">
              <a:spcAft>
                <a:spcPct val="25000"/>
              </a:spcAft>
              <a:buFontTx/>
              <a:buChar char="•"/>
            </a:pPr>
            <a:r>
              <a:rPr lang="en-US" sz="2000" dirty="0">
                <a:cs typeface="Times New Roman" panose="02020603050405020304" pitchFamily="18" charset="0"/>
              </a:rPr>
              <a:t>Combinations of two or more online </a:t>
            </a:r>
            <a:br>
              <a:rPr lang="en-US" sz="2000" dirty="0">
                <a:cs typeface="Times New Roman" panose="02020603050405020304" pitchFamily="18" charset="0"/>
              </a:rPr>
            </a:br>
            <a:r>
              <a:rPr lang="en-US" sz="2000" dirty="0">
                <a:cs typeface="Times New Roman" panose="02020603050405020304" pitchFamily="18" charset="0"/>
              </a:rPr>
              <a:t>applications, such as combining</a:t>
            </a:r>
            <a:r>
              <a:rPr lang="en-US" sz="2400" dirty="0">
                <a:cs typeface="Times New Roman" panose="02020603050405020304" pitchFamily="18" charset="0"/>
              </a:rPr>
              <a:t> </a:t>
            </a:r>
            <a:br>
              <a:rPr lang="en-US" sz="2400" dirty="0">
                <a:cs typeface="Times New Roman" panose="02020603050405020304" pitchFamily="18" charset="0"/>
              </a:rPr>
            </a:br>
            <a:r>
              <a:rPr lang="en-US" sz="2000" dirty="0">
                <a:cs typeface="Times New Roman" panose="02020603050405020304" pitchFamily="18" charset="0"/>
              </a:rPr>
              <a:t>mapping software (Google Maps) </a:t>
            </a:r>
            <a:br>
              <a:rPr lang="en-US" sz="2000" dirty="0">
                <a:cs typeface="Times New Roman" panose="02020603050405020304" pitchFamily="18" charset="0"/>
              </a:rPr>
            </a:br>
            <a:r>
              <a:rPr lang="en-US" sz="2000" dirty="0">
                <a:cs typeface="Times New Roman" panose="02020603050405020304" pitchFamily="18" charset="0"/>
              </a:rPr>
              <a:t>with local content</a:t>
            </a:r>
          </a:p>
          <a:p>
            <a:pPr lvl="1">
              <a:spcAft>
                <a:spcPct val="25000"/>
              </a:spcAft>
              <a:buFontTx/>
              <a:buChar char="•"/>
            </a:pPr>
            <a:endParaRPr lang="en-US" sz="2000" dirty="0">
              <a:cs typeface="Times New Roman" panose="02020603050405020304" pitchFamily="18" charset="0"/>
            </a:endParaRPr>
          </a:p>
          <a:p>
            <a:pPr marL="0" indent="0">
              <a:spcAft>
                <a:spcPct val="25000"/>
              </a:spcAft>
              <a:buNone/>
            </a:pPr>
            <a:r>
              <a:rPr lang="en-US" sz="2400" b="1" dirty="0">
                <a:solidFill>
                  <a:srgbClr val="FF6600"/>
                </a:solidFill>
                <a:cs typeface="Times New Roman" panose="02020603050405020304" pitchFamily="18" charset="0"/>
              </a:rPr>
              <a:t>Widgets</a:t>
            </a:r>
          </a:p>
          <a:p>
            <a:pPr marL="354013" lvl="1" indent="-269875">
              <a:spcAft>
                <a:spcPct val="25000"/>
              </a:spcAft>
              <a:buFontTx/>
              <a:buChar char="•"/>
            </a:pPr>
            <a:r>
              <a:rPr lang="en-US" sz="2000" dirty="0">
                <a:cs typeface="Times New Roman" panose="02020603050405020304" pitchFamily="18" charset="0"/>
              </a:rPr>
              <a:t>Small programs that can be added </a:t>
            </a:r>
            <a:br>
              <a:rPr lang="en-US" sz="2000" dirty="0">
                <a:cs typeface="Times New Roman" panose="02020603050405020304" pitchFamily="18" charset="0"/>
              </a:rPr>
            </a:br>
            <a:r>
              <a:rPr lang="en-US" sz="2000" dirty="0">
                <a:cs typeface="Times New Roman" panose="02020603050405020304" pitchFamily="18" charset="0"/>
              </a:rPr>
              <a:t>to Web pages or placed on the </a:t>
            </a:r>
            <a:br>
              <a:rPr lang="en-US" sz="2000" dirty="0">
                <a:cs typeface="Times New Roman" panose="02020603050405020304" pitchFamily="18" charset="0"/>
              </a:rPr>
            </a:br>
            <a:r>
              <a:rPr lang="en-US" sz="2000" dirty="0">
                <a:cs typeface="Times New Roman" panose="02020603050405020304" pitchFamily="18" charset="0"/>
              </a:rPr>
              <a:t>desktop to add additional functionality</a:t>
            </a:r>
          </a:p>
          <a:p>
            <a:pPr marL="354013" lvl="1" indent="-269875">
              <a:spcAft>
                <a:spcPct val="25000"/>
              </a:spcAft>
              <a:buFontTx/>
              <a:buChar char="•"/>
            </a:pPr>
            <a:r>
              <a:rPr lang="en-GB" sz="2000" dirty="0">
                <a:cs typeface="Times New Roman" panose="02020603050405020304" pitchFamily="18" charset="0"/>
              </a:rPr>
              <a:t>EG – </a:t>
            </a:r>
            <a:r>
              <a:rPr lang="en-GB" sz="2000" dirty="0" err="1">
                <a:cs typeface="Times New Roman" panose="02020603050405020304" pitchFamily="18" charset="0"/>
              </a:rPr>
              <a:t>Flixter</a:t>
            </a:r>
            <a:r>
              <a:rPr lang="en-GB" sz="2000" dirty="0">
                <a:cs typeface="Times New Roman" panose="02020603050405020304" pitchFamily="18" charset="0"/>
              </a:rPr>
              <a:t> widget on Facebook</a:t>
            </a:r>
            <a:endParaRPr lang="en-US" sz="2000" dirty="0"/>
          </a:p>
          <a:p>
            <a:pPr>
              <a:spcAft>
                <a:spcPct val="25000"/>
              </a:spcAft>
              <a:buFontTx/>
              <a:buChar char="•"/>
            </a:pPr>
            <a:endParaRPr lang="en-US" sz="2000" dirty="0">
              <a:cs typeface="Times New Roman" panose="02020603050405020304" pitchFamily="18" charset="0"/>
            </a:endParaRPr>
          </a:p>
          <a:p>
            <a:pPr lvl="1">
              <a:spcAft>
                <a:spcPct val="25000"/>
              </a:spcAft>
              <a:buFontTx/>
              <a:buChar char="•"/>
            </a:pPr>
            <a:endParaRPr lang="en-US" sz="2000" dirty="0">
              <a:cs typeface="Times New Roman" panose="02020603050405020304" pitchFamily="18" charset="0"/>
            </a:endParaRPr>
          </a:p>
          <a:p>
            <a:endParaRPr lang="en-IE" dirty="0"/>
          </a:p>
        </p:txBody>
      </p:sp>
      <p:pic>
        <p:nvPicPr>
          <p:cNvPr id="704518" name="Picture 6" descr="flixst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4581525"/>
            <a:ext cx="3059113" cy="2057400"/>
          </a:xfrm>
          <a:prstGeom prst="rect">
            <a:avLst/>
          </a:prstGeom>
          <a:noFill/>
          <a:extLst>
            <a:ext uri="{909E8E84-426E-40DD-AFC4-6F175D3DCCD1}">
              <a14:hiddenFill xmlns:a14="http://schemas.microsoft.com/office/drawing/2010/main">
                <a:solidFill>
                  <a:srgbClr val="FFFFFF"/>
                </a:solidFill>
              </a14:hiddenFill>
            </a:ext>
          </a:extLst>
        </p:spPr>
      </p:pic>
      <p:pic>
        <p:nvPicPr>
          <p:cNvPr id="7045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1268413"/>
            <a:ext cx="2886075" cy="309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158096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Outsourcing</a:t>
            </a:r>
            <a:endParaRPr lang="en-IE" dirty="0"/>
          </a:p>
        </p:txBody>
      </p:sp>
      <p:sp>
        <p:nvSpPr>
          <p:cNvPr id="4" name="Content Placeholder 3"/>
          <p:cNvSpPr>
            <a:spLocks noGrp="1"/>
          </p:cNvSpPr>
          <p:nvPr>
            <p:ph idx="1"/>
          </p:nvPr>
        </p:nvSpPr>
        <p:spPr/>
        <p:txBody>
          <a:bodyPr>
            <a:noAutofit/>
          </a:bodyPr>
          <a:lstStyle/>
          <a:p>
            <a:pPr marL="0" indent="0">
              <a:spcAft>
                <a:spcPct val="25000"/>
              </a:spcAft>
              <a:buNone/>
            </a:pPr>
            <a:r>
              <a:rPr lang="en-US" sz="1800" b="1" dirty="0">
                <a:solidFill>
                  <a:srgbClr val="FF6600"/>
                </a:solidFill>
              </a:rPr>
              <a:t>Software outsourcing</a:t>
            </a:r>
          </a:p>
          <a:p>
            <a:pPr marL="0" lvl="1" indent="0">
              <a:spcAft>
                <a:spcPct val="25000"/>
              </a:spcAft>
              <a:buNone/>
            </a:pPr>
            <a:r>
              <a:rPr lang="en-US" sz="1800" b="1" dirty="0"/>
              <a:t>Three sources</a:t>
            </a:r>
          </a:p>
          <a:p>
            <a:pPr marL="457200" lvl="3" indent="-312738">
              <a:spcAft>
                <a:spcPct val="25000"/>
              </a:spcAft>
              <a:buFontTx/>
              <a:buAutoNum type="arabicPeriod"/>
            </a:pPr>
            <a:r>
              <a:rPr lang="en-US" sz="1800" dirty="0" smtClean="0"/>
              <a:t>External </a:t>
            </a:r>
            <a:r>
              <a:rPr lang="en-US" sz="1800" dirty="0"/>
              <a:t>commercial vendor</a:t>
            </a:r>
          </a:p>
          <a:p>
            <a:pPr marL="457200" lvl="3" indent="-312738">
              <a:spcAft>
                <a:spcPct val="25000"/>
              </a:spcAft>
              <a:buFontTx/>
              <a:buAutoNum type="arabicPeriod"/>
            </a:pPr>
            <a:r>
              <a:rPr lang="en-US" sz="1800" dirty="0" smtClean="0"/>
              <a:t>Online </a:t>
            </a:r>
            <a:r>
              <a:rPr lang="en-US" sz="1800" dirty="0"/>
              <a:t>service providers</a:t>
            </a:r>
          </a:p>
          <a:p>
            <a:pPr marL="457200" lvl="3" indent="-312738">
              <a:spcAft>
                <a:spcPct val="25000"/>
              </a:spcAft>
              <a:buFontTx/>
              <a:buAutoNum type="arabicPeriod"/>
            </a:pPr>
            <a:r>
              <a:rPr lang="en-US" sz="1800" dirty="0" smtClean="0"/>
              <a:t>Offshore </a:t>
            </a:r>
            <a:r>
              <a:rPr lang="en-US" sz="1800" dirty="0"/>
              <a:t>firms</a:t>
            </a:r>
          </a:p>
          <a:p>
            <a:pPr lvl="1">
              <a:spcAft>
                <a:spcPct val="25000"/>
              </a:spcAft>
              <a:buFontTx/>
              <a:buChar char="•"/>
            </a:pPr>
            <a:r>
              <a:rPr lang="en-US" sz="1800" b="1" dirty="0"/>
              <a:t>Software packages</a:t>
            </a:r>
          </a:p>
          <a:p>
            <a:pPr lvl="2">
              <a:spcAft>
                <a:spcPct val="25000"/>
              </a:spcAft>
              <a:buFont typeface="Calibri" panose="020F0502020204030204" pitchFamily="34" charset="0"/>
              <a:buChar char="–"/>
            </a:pPr>
            <a:r>
              <a:rPr lang="en-US" sz="1800" dirty="0"/>
              <a:t>Pre-written set of software available </a:t>
            </a:r>
            <a:br>
              <a:rPr lang="en-US" sz="1800" dirty="0"/>
            </a:br>
            <a:r>
              <a:rPr lang="en-US" sz="1800" dirty="0"/>
              <a:t>commercially</a:t>
            </a:r>
          </a:p>
          <a:p>
            <a:pPr lvl="1">
              <a:spcAft>
                <a:spcPct val="25000"/>
              </a:spcAft>
              <a:buFontTx/>
              <a:buChar char="•"/>
            </a:pPr>
            <a:r>
              <a:rPr lang="en-US" sz="1800" b="1" dirty="0"/>
              <a:t>Software as a service (SaaS): </a:t>
            </a:r>
          </a:p>
          <a:p>
            <a:pPr lvl="2">
              <a:spcAft>
                <a:spcPct val="25000"/>
              </a:spcAft>
              <a:buFont typeface="Calibri" panose="020F0502020204030204" pitchFamily="34" charset="0"/>
              <a:buChar char="–"/>
            </a:pPr>
            <a:r>
              <a:rPr lang="en-US" sz="1800" dirty="0" smtClean="0"/>
              <a:t>Software </a:t>
            </a:r>
            <a:r>
              <a:rPr lang="en-US" sz="1800" dirty="0"/>
              <a:t>delivered over the Internet</a:t>
            </a:r>
          </a:p>
          <a:p>
            <a:pPr lvl="1">
              <a:spcAft>
                <a:spcPct val="25000"/>
              </a:spcAft>
              <a:buFontTx/>
              <a:buChar char="•"/>
            </a:pPr>
            <a:r>
              <a:rPr lang="en-US" sz="1800" b="1" dirty="0"/>
              <a:t>Offshore outsourcing: </a:t>
            </a:r>
          </a:p>
          <a:p>
            <a:pPr lvl="2">
              <a:spcAft>
                <a:spcPct val="25000"/>
              </a:spcAft>
              <a:buFont typeface="Calibri" panose="020F0502020204030204" pitchFamily="34" charset="0"/>
              <a:buChar char="–"/>
            </a:pPr>
            <a:r>
              <a:rPr lang="en-US" sz="1800" dirty="0" smtClean="0"/>
              <a:t>Usually </a:t>
            </a:r>
            <a:r>
              <a:rPr lang="en-US" sz="1800" dirty="0"/>
              <a:t>governed by service level </a:t>
            </a:r>
            <a:br>
              <a:rPr lang="en-US" sz="1800" dirty="0"/>
            </a:br>
            <a:r>
              <a:rPr lang="en-US" sz="1800" dirty="0"/>
              <a:t>agreement</a:t>
            </a:r>
            <a:endParaRPr lang="en-US" sz="1800" dirty="0">
              <a:cs typeface="Times New Roman" panose="02020603050405020304" pitchFamily="18" charset="0"/>
            </a:endParaRPr>
          </a:p>
          <a:p>
            <a:pPr lvl="1">
              <a:spcAft>
                <a:spcPct val="25000"/>
              </a:spcAft>
              <a:buFontTx/>
              <a:buChar char="•"/>
            </a:pPr>
            <a:endParaRPr lang="en-US" sz="1800" dirty="0">
              <a:cs typeface="Times New Roman" panose="02020603050405020304" pitchFamily="18" charset="0"/>
            </a:endParaRPr>
          </a:p>
          <a:p>
            <a:endParaRPr lang="en-IE" sz="1800" dirty="0"/>
          </a:p>
        </p:txBody>
      </p:sp>
      <p:pic>
        <p:nvPicPr>
          <p:cNvPr id="739333" name="Picture 5" descr="outsourcing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319213"/>
            <a:ext cx="3779837" cy="2193925"/>
          </a:xfrm>
          <a:prstGeom prst="rect">
            <a:avLst/>
          </a:prstGeom>
          <a:noFill/>
          <a:extLst>
            <a:ext uri="{909E8E84-426E-40DD-AFC4-6F175D3DCCD1}">
              <a14:hiddenFill xmlns:a14="http://schemas.microsoft.com/office/drawing/2010/main">
                <a:solidFill>
                  <a:srgbClr val="FFFFFF"/>
                </a:solidFill>
              </a14:hiddenFill>
            </a:ext>
          </a:extLst>
        </p:spPr>
      </p:pic>
      <p:pic>
        <p:nvPicPr>
          <p:cNvPr id="739339" name="Picture 11" descr="I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3860800"/>
            <a:ext cx="27432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20741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t>
            </a:r>
            <a:r>
              <a:rPr lang="en-US" dirty="0" smtClean="0"/>
              <a:t>Issues</a:t>
            </a:r>
            <a:endParaRPr lang="en-IE" dirty="0"/>
          </a:p>
        </p:txBody>
      </p:sp>
      <p:sp>
        <p:nvSpPr>
          <p:cNvPr id="4" name="Content Placeholder 3"/>
          <p:cNvSpPr>
            <a:spLocks noGrp="1"/>
          </p:cNvSpPr>
          <p:nvPr>
            <p:ph idx="1"/>
          </p:nvPr>
        </p:nvSpPr>
        <p:spPr/>
        <p:txBody>
          <a:bodyPr>
            <a:normAutofit lnSpcReduction="10000"/>
          </a:bodyPr>
          <a:lstStyle/>
          <a:p>
            <a:pPr marL="0" indent="0">
              <a:spcAft>
                <a:spcPct val="25000"/>
              </a:spcAft>
              <a:buNone/>
            </a:pPr>
            <a:r>
              <a:rPr lang="en-US" sz="2300" b="1" dirty="0">
                <a:cs typeface="Times New Roman" panose="02020603050405020304" pitchFamily="18" charset="0"/>
              </a:rPr>
              <a:t>Dealing with platform and infrastructure change</a:t>
            </a:r>
          </a:p>
          <a:p>
            <a:pPr marL="354013" lvl="1" indent="-354013">
              <a:spcAft>
                <a:spcPct val="25000"/>
              </a:spcAft>
              <a:buFontTx/>
              <a:buChar char="•"/>
            </a:pPr>
            <a:r>
              <a:rPr lang="en-US" sz="2300" dirty="0">
                <a:cs typeface="Times New Roman" panose="02020603050405020304" pitchFamily="18" charset="0"/>
              </a:rPr>
              <a:t>As firms shrink or grow, IT needs to be </a:t>
            </a:r>
            <a:br>
              <a:rPr lang="en-US" sz="2300" dirty="0">
                <a:cs typeface="Times New Roman" panose="02020603050405020304" pitchFamily="18" charset="0"/>
              </a:rPr>
            </a:br>
            <a:r>
              <a:rPr lang="en-US" sz="2300" dirty="0">
                <a:cs typeface="Times New Roman" panose="02020603050405020304" pitchFamily="18" charset="0"/>
              </a:rPr>
              <a:t>flexible and scalable</a:t>
            </a:r>
          </a:p>
          <a:p>
            <a:pPr lvl="2">
              <a:spcAft>
                <a:spcPct val="25000"/>
              </a:spcAft>
              <a:buFont typeface="Calibri" panose="020F0502020204030204" pitchFamily="34" charset="0"/>
              <a:buChar char="–"/>
            </a:pPr>
            <a:r>
              <a:rPr lang="en-US" sz="2300" dirty="0">
                <a:cs typeface="Times New Roman" panose="02020603050405020304" pitchFamily="18" charset="0"/>
              </a:rPr>
              <a:t>How does firm remain flexible and still </a:t>
            </a:r>
            <a:br>
              <a:rPr lang="en-US" sz="2300" dirty="0">
                <a:cs typeface="Times New Roman" panose="02020603050405020304" pitchFamily="18" charset="0"/>
              </a:rPr>
            </a:br>
            <a:r>
              <a:rPr lang="en-US" sz="2300" dirty="0">
                <a:cs typeface="Times New Roman" panose="02020603050405020304" pitchFamily="18" charset="0"/>
              </a:rPr>
              <a:t>make long term investments? </a:t>
            </a:r>
          </a:p>
          <a:p>
            <a:pPr marL="354013" lvl="1">
              <a:spcAft>
                <a:spcPct val="25000"/>
              </a:spcAft>
              <a:buFontTx/>
              <a:buChar char="•"/>
            </a:pPr>
            <a:r>
              <a:rPr lang="en-US" sz="2300" dirty="0">
                <a:cs typeface="Times New Roman" panose="02020603050405020304" pitchFamily="18" charset="0"/>
              </a:rPr>
              <a:t>Scalability: </a:t>
            </a:r>
          </a:p>
          <a:p>
            <a:pPr lvl="2">
              <a:spcAft>
                <a:spcPct val="25000"/>
              </a:spcAft>
              <a:buFont typeface="Calibri" panose="020F0502020204030204" pitchFamily="34" charset="0"/>
              <a:buChar char="–"/>
            </a:pPr>
            <a:r>
              <a:rPr lang="en-US" sz="2300" dirty="0">
                <a:cs typeface="Times New Roman" panose="02020603050405020304" pitchFamily="18" charset="0"/>
              </a:rPr>
              <a:t>Ability to expand to serve larger number of users</a:t>
            </a:r>
          </a:p>
          <a:p>
            <a:pPr marL="354013" lvl="1">
              <a:spcAft>
                <a:spcPct val="25000"/>
              </a:spcAft>
              <a:buFontTx/>
              <a:buChar char="•"/>
            </a:pPr>
            <a:r>
              <a:rPr lang="en-US" sz="2300" dirty="0">
                <a:cs typeface="Times New Roman" panose="02020603050405020304" pitchFamily="18" charset="0"/>
              </a:rPr>
              <a:t>Firms using mobile computing and cloud computing require new policies and procedures for managing these new platforms</a:t>
            </a:r>
          </a:p>
          <a:p>
            <a:pPr marL="354013" lvl="2" indent="-271463">
              <a:spcAft>
                <a:spcPct val="25000"/>
              </a:spcAft>
              <a:buFontTx/>
              <a:buChar char="•"/>
            </a:pPr>
            <a:r>
              <a:rPr lang="en-US" sz="2300" dirty="0">
                <a:cs typeface="Times New Roman" panose="02020603050405020304" pitchFamily="18" charset="0"/>
              </a:rPr>
              <a:t>Contractual agreements with firms running clouds and distributing software </a:t>
            </a:r>
            <a:r>
              <a:rPr lang="en-US" sz="2300" dirty="0" smtClean="0">
                <a:cs typeface="Times New Roman" panose="02020603050405020304" pitchFamily="18" charset="0"/>
              </a:rPr>
              <a:t>required</a:t>
            </a:r>
            <a:endParaRPr lang="en-IE" dirty="0"/>
          </a:p>
        </p:txBody>
      </p:sp>
      <p:pic>
        <p:nvPicPr>
          <p:cNvPr id="7106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1600200"/>
            <a:ext cx="2317241" cy="144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50644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Rent or Buy</a:t>
            </a:r>
            <a:r>
              <a:rPr lang="en-US" dirty="0" smtClean="0"/>
              <a:t>?</a:t>
            </a:r>
            <a:endParaRPr lang="en-IE" dirty="0"/>
          </a:p>
        </p:txBody>
      </p:sp>
      <p:sp>
        <p:nvSpPr>
          <p:cNvPr id="4" name="Content Placeholder 3"/>
          <p:cNvSpPr>
            <a:spLocks noGrp="1"/>
          </p:cNvSpPr>
          <p:nvPr>
            <p:ph idx="1"/>
          </p:nvPr>
        </p:nvSpPr>
        <p:spPr/>
        <p:txBody>
          <a:bodyPr>
            <a:noAutofit/>
          </a:bodyPr>
          <a:lstStyle/>
          <a:p>
            <a:pPr marL="0" indent="0">
              <a:spcBef>
                <a:spcPct val="5000"/>
              </a:spcBef>
              <a:buNone/>
            </a:pPr>
            <a:r>
              <a:rPr lang="en-US" sz="2100" b="1" dirty="0">
                <a:cs typeface="Times New Roman" panose="02020603050405020304" pitchFamily="18" charset="0"/>
              </a:rPr>
              <a:t>Making wise infrastructure </a:t>
            </a:r>
            <a:br>
              <a:rPr lang="en-US" sz="2100" b="1" dirty="0">
                <a:cs typeface="Times New Roman" panose="02020603050405020304" pitchFamily="18" charset="0"/>
              </a:rPr>
            </a:br>
            <a:r>
              <a:rPr lang="en-US" sz="2100" b="1" dirty="0">
                <a:cs typeface="Times New Roman" panose="02020603050405020304" pitchFamily="18" charset="0"/>
              </a:rPr>
              <a:t>investments</a:t>
            </a:r>
          </a:p>
          <a:p>
            <a:pPr marL="354013" lvl="1">
              <a:spcBef>
                <a:spcPct val="5000"/>
              </a:spcBef>
              <a:buFontTx/>
              <a:buChar char="•"/>
            </a:pPr>
            <a:r>
              <a:rPr lang="en-US" sz="2100" dirty="0">
                <a:cs typeface="Times New Roman" panose="02020603050405020304" pitchFamily="18" charset="0"/>
              </a:rPr>
              <a:t>Amount to spend on IT is complex </a:t>
            </a:r>
            <a:br>
              <a:rPr lang="en-US" sz="2100" dirty="0">
                <a:cs typeface="Times New Roman" panose="02020603050405020304" pitchFamily="18" charset="0"/>
              </a:rPr>
            </a:br>
            <a:r>
              <a:rPr lang="en-US" sz="2100" dirty="0">
                <a:cs typeface="Times New Roman" panose="02020603050405020304" pitchFamily="18" charset="0"/>
              </a:rPr>
              <a:t>question</a:t>
            </a:r>
          </a:p>
          <a:p>
            <a:pPr marL="727075" lvl="2">
              <a:spcBef>
                <a:spcPct val="5000"/>
              </a:spcBef>
              <a:buFont typeface="Calibri" panose="020F0502020204030204" pitchFamily="34" charset="0"/>
              <a:buChar char="–"/>
            </a:pPr>
            <a:r>
              <a:rPr lang="en-US" sz="2100" dirty="0">
                <a:cs typeface="Times New Roman" panose="02020603050405020304" pitchFamily="18" charset="0"/>
              </a:rPr>
              <a:t>Rent vs. buy</a:t>
            </a:r>
          </a:p>
          <a:p>
            <a:pPr marL="354013" lvl="1">
              <a:spcBef>
                <a:spcPct val="5000"/>
              </a:spcBef>
              <a:buFontTx/>
              <a:buChar char="•"/>
            </a:pPr>
            <a:r>
              <a:rPr lang="en-US" sz="2100" dirty="0">
                <a:cs typeface="Times New Roman" panose="02020603050405020304" pitchFamily="18" charset="0"/>
              </a:rPr>
              <a:t>Essentially, do you want to tie up capital upfront or spread it out (at some additional capital cost)?</a:t>
            </a:r>
          </a:p>
          <a:p>
            <a:pPr marL="727075" lvl="2">
              <a:spcBef>
                <a:spcPct val="5000"/>
              </a:spcBef>
              <a:buFont typeface="Calibri" panose="020F0502020204030204" pitchFamily="34" charset="0"/>
              <a:buChar char="–"/>
            </a:pPr>
            <a:r>
              <a:rPr lang="en-US" sz="2100" dirty="0"/>
              <a:t>Do you really want to own that gadget/box/application? </a:t>
            </a:r>
          </a:p>
          <a:p>
            <a:pPr marL="727075" lvl="2">
              <a:spcBef>
                <a:spcPct val="5000"/>
              </a:spcBef>
              <a:buFont typeface="Calibri" panose="020F0502020204030204" pitchFamily="34" charset="0"/>
              <a:buChar char="–"/>
            </a:pPr>
            <a:r>
              <a:rPr lang="en-US" sz="2100" dirty="0"/>
              <a:t>What will its depreciation curve look like given how rapidly the industry is moving? </a:t>
            </a:r>
          </a:p>
          <a:p>
            <a:pPr marL="727075" lvl="2">
              <a:spcBef>
                <a:spcPct val="5000"/>
              </a:spcBef>
              <a:buFont typeface="Calibri" panose="020F0502020204030204" pitchFamily="34" charset="0"/>
              <a:buChar char="–"/>
            </a:pPr>
            <a:r>
              <a:rPr lang="en-US" sz="2100" dirty="0"/>
              <a:t>How long will it be before you see the dreaded "End Of Life" notes on the web pages associated with the products you buy today? </a:t>
            </a:r>
          </a:p>
          <a:p>
            <a:pPr marL="727075" lvl="2">
              <a:spcBef>
                <a:spcPct val="5000"/>
              </a:spcBef>
              <a:buFont typeface="Calibri" panose="020F0502020204030204" pitchFamily="34" charset="0"/>
              <a:buChar char="–"/>
            </a:pPr>
            <a:r>
              <a:rPr lang="en-US" sz="2100" dirty="0"/>
              <a:t>How long before disk replaces tape? </a:t>
            </a:r>
          </a:p>
          <a:p>
            <a:pPr marL="727075" lvl="2">
              <a:spcBef>
                <a:spcPct val="5000"/>
              </a:spcBef>
              <a:buFont typeface="Calibri" panose="020F0502020204030204" pitchFamily="34" charset="0"/>
              <a:buChar char="–"/>
            </a:pPr>
            <a:r>
              <a:rPr lang="en-US" sz="2100" dirty="0"/>
              <a:t>How long before solid state memory replaces disk? </a:t>
            </a:r>
          </a:p>
          <a:p>
            <a:pPr marL="727075" lvl="2">
              <a:spcBef>
                <a:spcPct val="5000"/>
              </a:spcBef>
              <a:buFont typeface="Calibri" panose="020F0502020204030204" pitchFamily="34" charset="0"/>
              <a:buChar char="–"/>
            </a:pPr>
            <a:r>
              <a:rPr lang="en-US" sz="2100" dirty="0"/>
              <a:t>How long before VGA devices are legacy? USB? </a:t>
            </a:r>
          </a:p>
          <a:p>
            <a:pPr marL="539750" indent="-228600">
              <a:buFont typeface="Calibri" panose="020F0502020204030204" pitchFamily="34" charset="0"/>
              <a:buChar char="–"/>
            </a:pPr>
            <a:endParaRPr lang="en-IE" sz="2100" dirty="0"/>
          </a:p>
        </p:txBody>
      </p:sp>
      <p:pic>
        <p:nvPicPr>
          <p:cNvPr id="714758" name="Picture 6" descr="15424-Blue-Person-Standing-On-A-Path-That-Forks-Off-Into-Two-Different-Directions-Trying-To-Decide-Which-Way-To-Go-While-Facing-Arrow-Signs-Clipart-Illustration-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1335089"/>
            <a:ext cx="2700337" cy="187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05098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Investments – How much</a:t>
            </a:r>
            <a:r>
              <a:rPr lang="en-US" dirty="0" smtClean="0"/>
              <a:t>?</a:t>
            </a:r>
            <a:endParaRPr lang="en-IE" dirty="0"/>
          </a:p>
        </p:txBody>
      </p:sp>
      <p:sp>
        <p:nvSpPr>
          <p:cNvPr id="6" name="Content Placeholder 5"/>
          <p:cNvSpPr>
            <a:spLocks noGrp="1"/>
          </p:cNvSpPr>
          <p:nvPr>
            <p:ph idx="1"/>
          </p:nvPr>
        </p:nvSpPr>
        <p:spPr/>
        <p:txBody>
          <a:bodyPr/>
          <a:lstStyle/>
          <a:p>
            <a:pPr>
              <a:spcBef>
                <a:spcPct val="5000"/>
              </a:spcBef>
              <a:buFontTx/>
              <a:buChar char="•"/>
            </a:pPr>
            <a:r>
              <a:rPr lang="en-US" sz="2800" b="1" dirty="0">
                <a:cs typeface="Times New Roman" panose="02020603050405020304" pitchFamily="18" charset="0"/>
              </a:rPr>
              <a:t>Competitive forces model for IT infrastructure investment</a:t>
            </a:r>
          </a:p>
          <a:p>
            <a:pPr>
              <a:spcBef>
                <a:spcPct val="5000"/>
              </a:spcBef>
              <a:buFontTx/>
              <a:buChar char="•"/>
            </a:pPr>
            <a:r>
              <a:rPr lang="en-GB" sz="2800" b="1" dirty="0">
                <a:cs typeface="Times New Roman" panose="02020603050405020304" pitchFamily="18" charset="0"/>
              </a:rPr>
              <a:t>How much should your our firm spend on IT infrastructure? </a:t>
            </a:r>
            <a:endParaRPr lang="en-US" sz="2800" b="1" dirty="0">
              <a:cs typeface="Times New Roman" panose="02020603050405020304" pitchFamily="18" charset="0"/>
            </a:endParaRPr>
          </a:p>
          <a:p>
            <a:pPr marL="893763" lvl="1">
              <a:spcBef>
                <a:spcPct val="5000"/>
              </a:spcBef>
              <a:buFontTx/>
              <a:buAutoNum type="arabicPeriod"/>
            </a:pPr>
            <a:r>
              <a:rPr lang="en-US" sz="2400" dirty="0">
                <a:cs typeface="Times New Roman" panose="02020603050405020304" pitchFamily="18" charset="0"/>
              </a:rPr>
              <a:t>Market demand for firm’s services</a:t>
            </a:r>
          </a:p>
          <a:p>
            <a:pPr marL="893763" lvl="1">
              <a:spcBef>
                <a:spcPct val="5000"/>
              </a:spcBef>
              <a:buFontTx/>
              <a:buAutoNum type="arabicPeriod"/>
            </a:pPr>
            <a:r>
              <a:rPr lang="en-US" sz="2400" dirty="0">
                <a:cs typeface="Times New Roman" panose="02020603050405020304" pitchFamily="18" charset="0"/>
              </a:rPr>
              <a:t>Firm’s business strategy</a:t>
            </a:r>
          </a:p>
          <a:p>
            <a:pPr marL="893763" lvl="1">
              <a:spcBef>
                <a:spcPct val="5000"/>
              </a:spcBef>
              <a:buFontTx/>
              <a:buAutoNum type="arabicPeriod"/>
            </a:pPr>
            <a:r>
              <a:rPr lang="en-US" sz="2400" dirty="0">
                <a:cs typeface="Times New Roman" panose="02020603050405020304" pitchFamily="18" charset="0"/>
              </a:rPr>
              <a:t>Firm’s IT strategy, infrastructure, and cost</a:t>
            </a:r>
          </a:p>
          <a:p>
            <a:pPr marL="893763" lvl="1">
              <a:spcBef>
                <a:spcPct val="5000"/>
              </a:spcBef>
              <a:buFontTx/>
              <a:buAutoNum type="arabicPeriod"/>
            </a:pPr>
            <a:r>
              <a:rPr lang="en-US" sz="2400" dirty="0">
                <a:cs typeface="Times New Roman" panose="02020603050405020304" pitchFamily="18" charset="0"/>
              </a:rPr>
              <a:t>Information technology assessment</a:t>
            </a:r>
          </a:p>
          <a:p>
            <a:pPr marL="893763" lvl="1">
              <a:spcBef>
                <a:spcPct val="5000"/>
              </a:spcBef>
              <a:buFontTx/>
              <a:buAutoNum type="arabicPeriod"/>
            </a:pPr>
            <a:r>
              <a:rPr lang="en-US" sz="2400" dirty="0">
                <a:cs typeface="Times New Roman" panose="02020603050405020304" pitchFamily="18" charset="0"/>
              </a:rPr>
              <a:t>Competitor firm services</a:t>
            </a:r>
          </a:p>
          <a:p>
            <a:pPr marL="893763" lvl="1">
              <a:spcBef>
                <a:spcPct val="5000"/>
              </a:spcBef>
              <a:buFontTx/>
              <a:buAutoNum type="arabicPeriod"/>
            </a:pPr>
            <a:r>
              <a:rPr lang="en-US" sz="2400" dirty="0">
                <a:cs typeface="Times New Roman" panose="02020603050405020304" pitchFamily="18" charset="0"/>
              </a:rPr>
              <a:t>Competitor firm IT infrastructure investments</a:t>
            </a:r>
          </a:p>
          <a:p>
            <a:endParaRPr lang="en-IE" dirty="0"/>
          </a:p>
        </p:txBody>
      </p:sp>
      <p:pic>
        <p:nvPicPr>
          <p:cNvPr id="14338" name="Picture 2" descr="http://t1.gstatic.com/images?q=tbn:ANd9GcSpQHVhhSuk_kKNsxn7bmEFil4ZmcwBjFw8I9RdLwt_TrjU_sPl"/>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0875" y="4741198"/>
            <a:ext cx="2143125"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1060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TCO</a:t>
            </a:r>
            <a:endParaRPr lang="en-IE" dirty="0"/>
          </a:p>
        </p:txBody>
      </p:sp>
      <p:sp>
        <p:nvSpPr>
          <p:cNvPr id="3" name="Content Placeholder 2"/>
          <p:cNvSpPr>
            <a:spLocks noGrp="1"/>
          </p:cNvSpPr>
          <p:nvPr>
            <p:ph idx="1"/>
          </p:nvPr>
        </p:nvSpPr>
        <p:spPr/>
        <p:txBody>
          <a:bodyPr>
            <a:normAutofit fontScale="92500" lnSpcReduction="20000"/>
          </a:bodyPr>
          <a:lstStyle/>
          <a:p>
            <a:pPr marL="0" indent="0">
              <a:spcBef>
                <a:spcPct val="5000"/>
              </a:spcBef>
              <a:buNone/>
            </a:pPr>
            <a:r>
              <a:rPr lang="en-US" sz="2800" b="1" dirty="0">
                <a:cs typeface="Times New Roman" panose="02020603050405020304" pitchFamily="18" charset="0"/>
              </a:rPr>
              <a:t>Total Cost of Ownership </a:t>
            </a:r>
            <a:br>
              <a:rPr lang="en-US" sz="2800" b="1" dirty="0">
                <a:cs typeface="Times New Roman" panose="02020603050405020304" pitchFamily="18" charset="0"/>
              </a:rPr>
            </a:br>
            <a:r>
              <a:rPr lang="en-US" sz="2800" b="1" dirty="0">
                <a:cs typeface="Times New Roman" panose="02020603050405020304" pitchFamily="18" charset="0"/>
              </a:rPr>
              <a:t>of Technology </a:t>
            </a:r>
            <a:r>
              <a:rPr lang="en-US" sz="2800" b="1" dirty="0" smtClean="0">
                <a:cs typeface="Times New Roman" panose="02020603050405020304" pitchFamily="18" charset="0"/>
              </a:rPr>
              <a:t>Assets</a:t>
            </a:r>
          </a:p>
          <a:p>
            <a:pPr>
              <a:spcBef>
                <a:spcPct val="5000"/>
              </a:spcBef>
            </a:pPr>
            <a:r>
              <a:rPr lang="en-US" sz="2800" b="1" dirty="0" smtClean="0"/>
              <a:t>TCO </a:t>
            </a:r>
            <a:r>
              <a:rPr lang="en-US" sz="2800" b="1" dirty="0"/>
              <a:t>model: </a:t>
            </a:r>
            <a:r>
              <a:rPr lang="en-US" sz="2800" dirty="0"/>
              <a:t>Used to analyze </a:t>
            </a:r>
            <a:br>
              <a:rPr lang="en-US" sz="2800" dirty="0"/>
            </a:br>
            <a:r>
              <a:rPr lang="en-US" sz="2800" dirty="0"/>
              <a:t>direct and indirect costs of </a:t>
            </a:r>
            <a:br>
              <a:rPr lang="en-US" sz="2800" dirty="0"/>
            </a:br>
            <a:r>
              <a:rPr lang="en-US" sz="2800" dirty="0" smtClean="0"/>
              <a:t>systems</a:t>
            </a:r>
          </a:p>
          <a:p>
            <a:pPr lvl="1">
              <a:spcBef>
                <a:spcPct val="5000"/>
              </a:spcBef>
            </a:pPr>
            <a:r>
              <a:rPr lang="en-US" dirty="0" smtClean="0"/>
              <a:t>Hardware</a:t>
            </a:r>
            <a:r>
              <a:rPr lang="en-US" dirty="0"/>
              <a:t>, software account for only about 20%-30% of </a:t>
            </a:r>
            <a:r>
              <a:rPr lang="en-US" dirty="0" smtClean="0"/>
              <a:t>TCO</a:t>
            </a:r>
          </a:p>
          <a:p>
            <a:pPr lvl="1">
              <a:spcBef>
                <a:spcPct val="5000"/>
              </a:spcBef>
            </a:pPr>
            <a:r>
              <a:rPr lang="en-US" dirty="0" smtClean="0"/>
              <a:t>Other </a:t>
            </a:r>
            <a:r>
              <a:rPr lang="en-US" dirty="0"/>
              <a:t>costs include: Installation, training, support, maintenance, infrastructure, downtime, space and </a:t>
            </a:r>
            <a:r>
              <a:rPr lang="en-US" dirty="0" smtClean="0"/>
              <a:t>energy</a:t>
            </a:r>
          </a:p>
          <a:p>
            <a:pPr lvl="1">
              <a:spcBef>
                <a:spcPct val="5000"/>
              </a:spcBef>
            </a:pPr>
            <a:r>
              <a:rPr lang="en-US" dirty="0" smtClean="0"/>
              <a:t>TCO </a:t>
            </a:r>
            <a:r>
              <a:rPr lang="en-US" dirty="0"/>
              <a:t>can be reduced through greater centralization and standardization of hardware and software </a:t>
            </a:r>
            <a:r>
              <a:rPr lang="en-US" dirty="0" smtClean="0"/>
              <a:t>resources</a:t>
            </a:r>
            <a:endParaRPr lang="en-IE" dirty="0"/>
          </a:p>
        </p:txBody>
      </p:sp>
      <p:sp>
        <p:nvSpPr>
          <p:cNvPr id="5" name="Date Placeholder 1"/>
          <p:cNvSpPr>
            <a:spLocks noGrp="1"/>
          </p:cNvSpPr>
          <p:nvPr>
            <p:ph type="dt" sz="half" idx="10"/>
          </p:nvPr>
        </p:nvSpPr>
        <p:spPr/>
        <p:txBody>
          <a:bodyPr/>
          <a:lstStyle/>
          <a:p>
            <a:r>
              <a:rPr lang="en-US"/>
              <a:t>MFIS – Section 5</a:t>
            </a:r>
          </a:p>
        </p:txBody>
      </p:sp>
      <p:sp>
        <p:nvSpPr>
          <p:cNvPr id="6" name="Footer Placeholder 2"/>
          <p:cNvSpPr>
            <a:spLocks noGrp="1"/>
          </p:cNvSpPr>
          <p:nvPr>
            <p:ph type="ftr" sz="quarter" idx="11"/>
          </p:nvPr>
        </p:nvSpPr>
        <p:spPr/>
        <p:txBody>
          <a:bodyPr/>
          <a:lstStyle/>
          <a:p>
            <a:r>
              <a:rPr lang="en-US"/>
              <a:t>Dr. Eugene F.M. O’Loughlin</a:t>
            </a:r>
          </a:p>
        </p:txBody>
      </p:sp>
      <p:pic>
        <p:nvPicPr>
          <p:cNvPr id="718854" name="Picture 6" descr="total cost of ownership chart of accou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917" y="1623895"/>
            <a:ext cx="2020094" cy="133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19350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solidFill>
                  <a:srgbClr val="FF6600"/>
                </a:solidFill>
              </a:rPr>
              <a:t>E </a:t>
            </a:r>
            <a:r>
              <a:rPr lang="en-GB" dirty="0" err="1" smtClean="0">
                <a:solidFill>
                  <a:srgbClr val="000080"/>
                </a:solidFill>
              </a:rPr>
              <a:t>xercise</a:t>
            </a:r>
            <a:r>
              <a:rPr lang="en-GB" dirty="0" smtClean="0">
                <a:solidFill>
                  <a:srgbClr val="000080"/>
                </a:solidFill>
              </a:rPr>
              <a:t> 3 – Question Time</a:t>
            </a:r>
            <a:endParaRPr lang="en-GB" dirty="0">
              <a:solidFill>
                <a:srgbClr val="FF6600"/>
              </a:solidFill>
            </a:endParaRPr>
          </a:p>
        </p:txBody>
      </p:sp>
      <p:sp>
        <p:nvSpPr>
          <p:cNvPr id="5" name="Content Placeholder 4"/>
          <p:cNvSpPr>
            <a:spLocks noGrp="1"/>
          </p:cNvSpPr>
          <p:nvPr>
            <p:ph idx="1"/>
          </p:nvPr>
        </p:nvSpPr>
        <p:spPr/>
        <p:txBody>
          <a:bodyPr/>
          <a:lstStyle/>
          <a:p>
            <a:r>
              <a:rPr lang="en-IE" b="1" dirty="0" smtClean="0"/>
              <a:t>Define the following terms:</a:t>
            </a:r>
          </a:p>
          <a:p>
            <a:pPr lvl="1"/>
            <a:r>
              <a:rPr lang="en-IE" dirty="0" smtClean="0"/>
              <a:t>Cloud Computing</a:t>
            </a:r>
          </a:p>
          <a:p>
            <a:pPr lvl="1"/>
            <a:r>
              <a:rPr lang="en-US" dirty="0"/>
              <a:t>Autonomic </a:t>
            </a:r>
            <a:r>
              <a:rPr lang="en-US" dirty="0" smtClean="0"/>
              <a:t>computing</a:t>
            </a:r>
          </a:p>
          <a:p>
            <a:pPr lvl="1"/>
            <a:r>
              <a:rPr lang="en-US" dirty="0" smtClean="0"/>
              <a:t>Virtualization</a:t>
            </a:r>
          </a:p>
          <a:p>
            <a:pPr lvl="1"/>
            <a:r>
              <a:rPr lang="en-US" dirty="0" smtClean="0"/>
              <a:t>Grid Computing</a:t>
            </a:r>
          </a:p>
          <a:p>
            <a:pPr lvl="1"/>
            <a:r>
              <a:rPr lang="en-US" dirty="0" smtClean="0"/>
              <a:t>Outsourcing</a:t>
            </a:r>
          </a:p>
          <a:p>
            <a:pPr lvl="1"/>
            <a:r>
              <a:rPr lang="en-US" dirty="0" smtClean="0"/>
              <a:t>SOA</a:t>
            </a:r>
          </a:p>
          <a:p>
            <a:pPr lvl="1"/>
            <a:r>
              <a:rPr lang="en-US" dirty="0" smtClean="0"/>
              <a:t>TCO</a:t>
            </a:r>
            <a:endParaRPr lang="en-IE" dirty="0" smtClean="0"/>
          </a:p>
          <a:p>
            <a:pPr lvl="1"/>
            <a:endParaRPr lang="en-IE" dirty="0"/>
          </a:p>
        </p:txBody>
      </p:sp>
      <p:sp>
        <p:nvSpPr>
          <p:cNvPr id="4" name="Oval 3"/>
          <p:cNvSpPr/>
          <p:nvPr/>
        </p:nvSpPr>
        <p:spPr>
          <a:xfrm>
            <a:off x="467544" y="404664"/>
            <a:ext cx="432048" cy="576064"/>
          </a:xfrm>
          <a:prstGeom prst="ellipse">
            <a:avLst/>
          </a:prstGeom>
          <a:no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www.gofundraise.com.au/Content/images/forms/orange_man_gro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5780112"/>
            <a:ext cx="749506" cy="1064298"/>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p:cNvSpPr/>
          <p:nvPr/>
        </p:nvSpPr>
        <p:spPr>
          <a:xfrm>
            <a:off x="7176076" y="3861048"/>
            <a:ext cx="1926214" cy="1440160"/>
          </a:xfrm>
          <a:prstGeom prst="cloudCallout">
            <a:avLst>
              <a:gd name="adj1" fmla="val -4285"/>
              <a:gd name="adj2" fmla="val 75667"/>
            </a:avLst>
          </a:prstGeom>
          <a:solidFill>
            <a:srgbClr val="B3E2FF"/>
          </a:solidFill>
          <a:ln>
            <a:solidFill>
              <a:srgbClr val="0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0080"/>
                </a:solidFill>
              </a:rPr>
              <a:t>Individual work</a:t>
            </a:r>
            <a:endParaRPr lang="en-US" sz="2000" b="1" dirty="0">
              <a:solidFill>
                <a:srgbClr val="000080"/>
              </a:solidFill>
            </a:endParaRPr>
          </a:p>
        </p:txBody>
      </p:sp>
    </p:spTree>
    <p:extLst>
      <p:ext uri="{BB962C8B-B14F-4D97-AF65-F5344CB8AC3E}">
        <p14:creationId xmlns:p14="http://schemas.microsoft.com/office/powerpoint/2010/main" val="31835869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solidFill>
                  <a:srgbClr val="FF6600"/>
                </a:solidFill>
              </a:rPr>
              <a:t>RECAP</a:t>
            </a:r>
            <a:endParaRPr lang="en-IE" dirty="0">
              <a:solidFill>
                <a:srgbClr val="FF6600"/>
              </a:solidFill>
            </a:endParaRPr>
          </a:p>
        </p:txBody>
      </p:sp>
      <p:sp>
        <p:nvSpPr>
          <p:cNvPr id="3" name="Content Placeholder 2"/>
          <p:cNvSpPr>
            <a:spLocks noGrp="1"/>
          </p:cNvSpPr>
          <p:nvPr>
            <p:ph idx="1"/>
          </p:nvPr>
        </p:nvSpPr>
        <p:spPr/>
        <p:txBody>
          <a:bodyPr>
            <a:noAutofit/>
          </a:bodyPr>
          <a:lstStyle/>
          <a:p>
            <a:pPr marL="0" indent="0">
              <a:lnSpc>
                <a:spcPct val="150000"/>
              </a:lnSpc>
              <a:spcBef>
                <a:spcPts val="0"/>
              </a:spcBef>
              <a:buNone/>
            </a:pPr>
            <a:r>
              <a:rPr lang="en-GB" sz="2200" b="1" dirty="0">
                <a:solidFill>
                  <a:srgbClr val="FF6600"/>
                </a:solidFill>
              </a:rPr>
              <a:t>To gain an understanding of the following:</a:t>
            </a:r>
          </a:p>
          <a:p>
            <a:pPr marL="433388">
              <a:lnSpc>
                <a:spcPct val="150000"/>
              </a:lnSpc>
              <a:spcBef>
                <a:spcPts val="0"/>
              </a:spcBef>
              <a:buFont typeface="Calibri" panose="020F0502020204030204" pitchFamily="34" charset="0"/>
              <a:buChar char="•"/>
            </a:pPr>
            <a:r>
              <a:rPr lang="en-US" sz="2200" dirty="0"/>
              <a:t>Define IT infrastructure and describe its components.</a:t>
            </a:r>
          </a:p>
          <a:p>
            <a:pPr marL="433388">
              <a:lnSpc>
                <a:spcPct val="150000"/>
              </a:lnSpc>
              <a:spcBef>
                <a:spcPts val="0"/>
              </a:spcBef>
              <a:buFont typeface="Calibri" panose="020F0502020204030204" pitchFamily="34" charset="0"/>
              <a:buChar char="•"/>
            </a:pPr>
            <a:r>
              <a:rPr lang="en-US" sz="2200" dirty="0"/>
              <a:t>Identify and describe the stages and technology drivers of IT infrastructure evolution.</a:t>
            </a:r>
          </a:p>
          <a:p>
            <a:pPr marL="433388">
              <a:lnSpc>
                <a:spcPct val="150000"/>
              </a:lnSpc>
              <a:spcBef>
                <a:spcPts val="0"/>
              </a:spcBef>
              <a:buFont typeface="Calibri" panose="020F0502020204030204" pitchFamily="34" charset="0"/>
              <a:buChar char="•"/>
            </a:pPr>
            <a:r>
              <a:rPr lang="en-US" sz="2200" dirty="0">
                <a:cs typeface="Times New Roman" panose="02020603050405020304" pitchFamily="18" charset="0"/>
              </a:rPr>
              <a:t>Assess contemporary computer hardware platform trends.</a:t>
            </a:r>
          </a:p>
          <a:p>
            <a:pPr marL="433388">
              <a:lnSpc>
                <a:spcPct val="150000"/>
              </a:lnSpc>
              <a:spcBef>
                <a:spcPts val="0"/>
              </a:spcBef>
              <a:buFont typeface="Calibri" panose="020F0502020204030204" pitchFamily="34" charset="0"/>
              <a:buChar char="•"/>
            </a:pPr>
            <a:r>
              <a:rPr lang="en-US" sz="2200" dirty="0">
                <a:cs typeface="Times New Roman" panose="02020603050405020304" pitchFamily="18" charset="0"/>
              </a:rPr>
              <a:t>Assess contemporary software platform trends.</a:t>
            </a:r>
          </a:p>
          <a:p>
            <a:pPr marL="433388">
              <a:lnSpc>
                <a:spcPct val="150000"/>
              </a:lnSpc>
              <a:spcBef>
                <a:spcPts val="0"/>
              </a:spcBef>
              <a:buFont typeface="Calibri" panose="020F0502020204030204" pitchFamily="34" charset="0"/>
              <a:buChar char="•"/>
            </a:pPr>
            <a:r>
              <a:rPr lang="en-US" sz="2200" dirty="0">
                <a:cs typeface="Times New Roman" panose="02020603050405020304" pitchFamily="18" charset="0"/>
              </a:rPr>
              <a:t>Evaluate the challenges of managing IT infrastructure and management solutions.</a:t>
            </a:r>
          </a:p>
          <a:p>
            <a:pPr marL="0" indent="0">
              <a:buNone/>
            </a:pPr>
            <a:endParaRPr lang="en-GB" sz="2200" dirty="0">
              <a:solidFill>
                <a:srgbClr val="FF6600"/>
              </a:solidFill>
            </a:endParaRPr>
          </a:p>
          <a:p>
            <a:endParaRPr lang="en-IE" sz="2200" dirty="0"/>
          </a:p>
        </p:txBody>
      </p:sp>
      <p:pic>
        <p:nvPicPr>
          <p:cNvPr id="4" name="Picture 2" descr="http://t0.gstatic.com/images?q=tbn:ANd9GcTNW128Q2ktgBOGQWwFA5bv4x5u-SuKw21VNt6pN9TvybVLsQDp"/>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248601">
            <a:off x="496992" y="323448"/>
            <a:ext cx="384499" cy="28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375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IT </a:t>
            </a:r>
            <a:r>
              <a:rPr lang="en-US" dirty="0"/>
              <a:t>Infrastructure</a:t>
            </a:r>
            <a:br>
              <a:rPr lang="en-US" dirty="0"/>
            </a:br>
            <a:endParaRPr lang="en-IE" dirty="0"/>
          </a:p>
        </p:txBody>
      </p:sp>
      <p:sp>
        <p:nvSpPr>
          <p:cNvPr id="4" name="Content Placeholder 3"/>
          <p:cNvSpPr>
            <a:spLocks noGrp="1"/>
          </p:cNvSpPr>
          <p:nvPr>
            <p:ph idx="1"/>
          </p:nvPr>
        </p:nvSpPr>
        <p:spPr/>
        <p:txBody>
          <a:bodyPr>
            <a:noAutofit/>
          </a:bodyPr>
          <a:lstStyle/>
          <a:p>
            <a:pPr marL="0" indent="0">
              <a:spcBef>
                <a:spcPts val="0"/>
              </a:spcBef>
              <a:buNone/>
            </a:pPr>
            <a:r>
              <a:rPr lang="en-US" sz="2300" b="1" dirty="0">
                <a:cs typeface="Times New Roman" panose="02020603050405020304" pitchFamily="18" charset="0"/>
              </a:rPr>
              <a:t>Defining IT infrastructure:</a:t>
            </a:r>
          </a:p>
          <a:p>
            <a:pPr marL="539750" lvl="1" indent="-352425">
              <a:spcBef>
                <a:spcPts val="0"/>
              </a:spcBef>
              <a:buFontTx/>
              <a:buChar char="•"/>
            </a:pPr>
            <a:r>
              <a:rPr lang="en-US" sz="2300" dirty="0"/>
              <a:t>Set of physical devices and </a:t>
            </a:r>
            <a:r>
              <a:rPr lang="en-US" sz="2300" dirty="0" smtClean="0"/>
              <a:t>software </a:t>
            </a:r>
            <a:r>
              <a:rPr lang="en-US" sz="2300" dirty="0"/>
              <a:t>required to </a:t>
            </a:r>
            <a:endParaRPr lang="en-US" sz="2300" dirty="0" smtClean="0"/>
          </a:p>
          <a:p>
            <a:pPr marL="187325" lvl="1" indent="0">
              <a:spcBef>
                <a:spcPts val="0"/>
              </a:spcBef>
              <a:buNone/>
            </a:pPr>
            <a:r>
              <a:rPr lang="en-US" sz="2300" dirty="0" smtClean="0"/>
              <a:t>operate enterprise</a:t>
            </a:r>
            <a:endParaRPr lang="en-US" sz="2300" dirty="0"/>
          </a:p>
          <a:p>
            <a:pPr marL="539750" lvl="1" indent="-352425">
              <a:spcBef>
                <a:spcPts val="0"/>
              </a:spcBef>
              <a:buFontTx/>
              <a:buChar char="•"/>
            </a:pPr>
            <a:r>
              <a:rPr lang="en-US" sz="2300" b="1" dirty="0"/>
              <a:t>Set of </a:t>
            </a:r>
            <a:r>
              <a:rPr lang="en-US" sz="2300" b="1" dirty="0" err="1"/>
              <a:t>firmwide</a:t>
            </a:r>
            <a:r>
              <a:rPr lang="en-US" sz="2300" b="1" dirty="0"/>
              <a:t> services including:</a:t>
            </a:r>
          </a:p>
          <a:p>
            <a:pPr marL="1081088" lvl="2" indent="-354013">
              <a:spcBef>
                <a:spcPts val="0"/>
              </a:spcBef>
              <a:buFont typeface="Calibri" panose="020F0502020204030204" pitchFamily="34" charset="0"/>
              <a:buChar char="–"/>
            </a:pPr>
            <a:r>
              <a:rPr lang="en-US" sz="2300" dirty="0"/>
              <a:t>Computing platforms providing computing </a:t>
            </a:r>
            <a:br>
              <a:rPr lang="en-US" sz="2300" dirty="0"/>
            </a:br>
            <a:r>
              <a:rPr lang="en-US" sz="2300" dirty="0"/>
              <a:t>services</a:t>
            </a:r>
          </a:p>
          <a:p>
            <a:pPr marL="1081088" lvl="2" indent="-354013">
              <a:spcBef>
                <a:spcPts val="0"/>
              </a:spcBef>
              <a:buFont typeface="Calibri" panose="020F0502020204030204" pitchFamily="34" charset="0"/>
              <a:buChar char="–"/>
            </a:pPr>
            <a:r>
              <a:rPr lang="en-US" sz="2300" dirty="0"/>
              <a:t>Telecommunications services</a:t>
            </a:r>
          </a:p>
          <a:p>
            <a:pPr marL="1081088" lvl="2" indent="-354013">
              <a:spcBef>
                <a:spcPts val="0"/>
              </a:spcBef>
              <a:buFont typeface="Calibri" panose="020F0502020204030204" pitchFamily="34" charset="0"/>
              <a:buChar char="–"/>
            </a:pPr>
            <a:r>
              <a:rPr lang="en-US" sz="2300" dirty="0"/>
              <a:t>Data management services</a:t>
            </a:r>
          </a:p>
          <a:p>
            <a:pPr marL="1081088" lvl="2" indent="-354013">
              <a:spcBef>
                <a:spcPts val="0"/>
              </a:spcBef>
              <a:buFont typeface="Calibri" panose="020F0502020204030204" pitchFamily="34" charset="0"/>
              <a:buChar char="–"/>
            </a:pPr>
            <a:r>
              <a:rPr lang="en-US" sz="2300" dirty="0"/>
              <a:t>Application software services</a:t>
            </a:r>
          </a:p>
          <a:p>
            <a:pPr marL="1081088" lvl="2" indent="-354013">
              <a:spcBef>
                <a:spcPts val="0"/>
              </a:spcBef>
              <a:buFont typeface="Calibri" panose="020F0502020204030204" pitchFamily="34" charset="0"/>
              <a:buChar char="–"/>
            </a:pPr>
            <a:r>
              <a:rPr lang="en-US" sz="2300" dirty="0"/>
              <a:t>Physical facilities management services</a:t>
            </a:r>
          </a:p>
          <a:p>
            <a:pPr marL="1081088" lvl="2" indent="-354013">
              <a:spcBef>
                <a:spcPts val="0"/>
              </a:spcBef>
              <a:buFont typeface="Calibri" panose="020F0502020204030204" pitchFamily="34" charset="0"/>
              <a:buChar char="–"/>
            </a:pPr>
            <a:r>
              <a:rPr lang="en-US" sz="2300" dirty="0"/>
              <a:t>IT management, standards, education, research and development services</a:t>
            </a:r>
          </a:p>
          <a:p>
            <a:pPr marL="539750" lvl="1" indent="-352425">
              <a:spcBef>
                <a:spcPts val="0"/>
              </a:spcBef>
              <a:buFontTx/>
              <a:buChar char="•"/>
            </a:pPr>
            <a:r>
              <a:rPr lang="en-US" sz="2300" b="1" dirty="0"/>
              <a:t>“Service platform” perspective more accurate view of value of investments</a:t>
            </a:r>
          </a:p>
          <a:p>
            <a:pPr>
              <a:spcBef>
                <a:spcPts val="0"/>
              </a:spcBef>
            </a:pPr>
            <a:endParaRPr lang="en-IE" sz="2300" dirty="0"/>
          </a:p>
        </p:txBody>
      </p:sp>
      <p:pic>
        <p:nvPicPr>
          <p:cNvPr id="636934" name="Picture 6" descr="it-0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9281" y="1268413"/>
            <a:ext cx="2304718" cy="172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56020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427168" cy="1143000"/>
          </a:xfrm>
        </p:spPr>
        <p:txBody>
          <a:bodyPr/>
          <a:lstStyle/>
          <a:p>
            <a:r>
              <a:rPr lang="en-US" sz="3000" dirty="0" smtClean="0"/>
              <a:t/>
            </a:r>
            <a:br>
              <a:rPr lang="en-US" sz="3000" dirty="0" smtClean="0"/>
            </a:br>
            <a:r>
              <a:rPr lang="en-US" sz="3000" dirty="0" smtClean="0"/>
              <a:t>Connection </a:t>
            </a:r>
            <a:r>
              <a:rPr lang="en-US" sz="3000" dirty="0"/>
              <a:t>Between the Firm, IT Infrastructure, and Business Capabilities</a:t>
            </a:r>
            <a:br>
              <a:rPr lang="en-US" sz="3000" dirty="0"/>
            </a:br>
            <a:endParaRPr lang="en-IE" sz="3000" dirty="0"/>
          </a:p>
        </p:txBody>
      </p:sp>
      <p:graphicFrame>
        <p:nvGraphicFramePr>
          <p:cNvPr id="638983" name="Object 7"/>
          <p:cNvGraphicFramePr>
            <a:graphicFrameLocks noChangeAspect="1"/>
          </p:cNvGraphicFramePr>
          <p:nvPr/>
        </p:nvGraphicFramePr>
        <p:xfrm>
          <a:off x="250825" y="1412875"/>
          <a:ext cx="5753100" cy="3517900"/>
        </p:xfrm>
        <a:graphic>
          <a:graphicData uri="http://schemas.openxmlformats.org/presentationml/2006/ole">
            <mc:AlternateContent xmlns:mc="http://schemas.openxmlformats.org/markup-compatibility/2006">
              <mc:Choice xmlns:v="urn:schemas-microsoft-com:vml" Requires="v">
                <p:oleObj spid="_x0000_s1074" name="Image" r:id="rId4" imgW="5980952" imgH="3657143" progId="Photoshop.Image.7">
                  <p:embed/>
                </p:oleObj>
              </mc:Choice>
              <mc:Fallback>
                <p:oleObj name="Image" r:id="rId4" imgW="5980952" imgH="3657143"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412875"/>
                        <a:ext cx="5753100" cy="351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8980" name="Text Box 4"/>
          <p:cNvSpPr txBox="1">
            <a:spLocks noChangeArrowheads="1"/>
          </p:cNvSpPr>
          <p:nvPr/>
        </p:nvSpPr>
        <p:spPr bwMode="auto">
          <a:xfrm>
            <a:off x="3563888" y="4365104"/>
            <a:ext cx="5472112" cy="2289175"/>
          </a:xfrm>
          <a:prstGeom prst="rect">
            <a:avLst/>
          </a:prstGeom>
          <a:solidFill>
            <a:schemeClr val="bg1">
              <a:lumMod val="95000"/>
            </a:schemeClr>
          </a:solidFill>
          <a:ln>
            <a:solidFill>
              <a:srgbClr val="FF6600"/>
            </a:solidFill>
          </a:ln>
          <a:effectLst/>
          <a:extLst/>
        </p:spPr>
        <p:txBody>
          <a:bodyPr>
            <a:spAutoFit/>
          </a:bodyPr>
          <a:lstStyle/>
          <a:p>
            <a:r>
              <a:rPr lang="en-US" b="1" dirty="0">
                <a:solidFill>
                  <a:srgbClr val="000080"/>
                </a:solidFill>
              </a:rPr>
              <a:t>The services a firm is capable of providing to its customers, suppliers, and employees are a direct function of its IT infrastructure. Ideally, this infrastructure should support the firm’s business and information systems strategy. New information technologies have a powerful impact on business and IT strategies, as well as the services that can be provided to customers.</a:t>
            </a:r>
          </a:p>
        </p:txBody>
      </p:sp>
    </p:spTree>
    <p:extLst>
      <p:ext uri="{BB962C8B-B14F-4D97-AF65-F5344CB8AC3E}">
        <p14:creationId xmlns:p14="http://schemas.microsoft.com/office/powerpoint/2010/main" val="119640413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Evolution </a:t>
            </a:r>
            <a:r>
              <a:rPr lang="en-US" dirty="0"/>
              <a:t>of IT infrastructure</a:t>
            </a:r>
            <a:br>
              <a:rPr lang="en-US" dirty="0"/>
            </a:br>
            <a:endParaRPr lang="en-IE" dirty="0"/>
          </a:p>
        </p:txBody>
      </p:sp>
      <p:sp>
        <p:nvSpPr>
          <p:cNvPr id="3" name="Content Placeholder 2"/>
          <p:cNvSpPr>
            <a:spLocks noGrp="1"/>
          </p:cNvSpPr>
          <p:nvPr>
            <p:ph idx="1"/>
          </p:nvPr>
        </p:nvSpPr>
        <p:spPr/>
        <p:txBody>
          <a:bodyPr>
            <a:noAutofit/>
          </a:bodyPr>
          <a:lstStyle/>
          <a:p>
            <a:pPr marL="0" indent="0">
              <a:lnSpc>
                <a:spcPct val="110000"/>
              </a:lnSpc>
              <a:spcBef>
                <a:spcPct val="50000"/>
              </a:spcBef>
              <a:spcAft>
                <a:spcPct val="20000"/>
              </a:spcAft>
              <a:buNone/>
            </a:pPr>
            <a:r>
              <a:rPr lang="en-US" sz="2100" b="1" dirty="0">
                <a:solidFill>
                  <a:srgbClr val="FF6600"/>
                </a:solidFill>
                <a:cs typeface="Times New Roman" panose="02020603050405020304" pitchFamily="18" charset="0"/>
              </a:rPr>
              <a:t>General-purpose mainframe and minicomputer era: 1959 to present</a:t>
            </a:r>
          </a:p>
          <a:p>
            <a:pPr marL="354013" lvl="2">
              <a:buFontTx/>
              <a:buChar char="•"/>
            </a:pPr>
            <a:r>
              <a:rPr lang="en-US" sz="2100" dirty="0">
                <a:cs typeface="Times New Roman" panose="02020603050405020304" pitchFamily="18" charset="0"/>
              </a:rPr>
              <a:t>1958 IBM first mainframes introduced, eventually used to support thousands of online remote terminals</a:t>
            </a:r>
          </a:p>
          <a:p>
            <a:pPr marL="354013" lvl="2">
              <a:buFontTx/>
              <a:buChar char="•"/>
            </a:pPr>
            <a:r>
              <a:rPr lang="en-US" sz="2100" dirty="0">
                <a:cs typeface="Times New Roman" panose="02020603050405020304" pitchFamily="18" charset="0"/>
              </a:rPr>
              <a:t>1965 less expensive DEC minicomputers introduced, allowing decentralized computing</a:t>
            </a:r>
          </a:p>
          <a:p>
            <a:pPr marL="0" lvl="1" indent="0">
              <a:buNone/>
            </a:pPr>
            <a:r>
              <a:rPr lang="en-US" sz="2100" b="1" dirty="0">
                <a:solidFill>
                  <a:srgbClr val="FF6600"/>
                </a:solidFill>
              </a:rPr>
              <a:t>Personal computer era: 1981 to present</a:t>
            </a:r>
          </a:p>
          <a:p>
            <a:pPr marL="457200" lvl="2">
              <a:buFontTx/>
              <a:buChar char="•"/>
            </a:pPr>
            <a:r>
              <a:rPr lang="en-US" sz="2100" dirty="0"/>
              <a:t>1981 Introduction of IBM PC</a:t>
            </a:r>
          </a:p>
          <a:p>
            <a:pPr marL="457200" lvl="2">
              <a:buFontTx/>
              <a:buChar char="•"/>
            </a:pPr>
            <a:r>
              <a:rPr lang="en-US" sz="2100" dirty="0"/>
              <a:t>Proliferation in 80s, 90s resulted in growth of personal software</a:t>
            </a:r>
          </a:p>
          <a:p>
            <a:pPr marL="0" lvl="1" indent="0">
              <a:buNone/>
            </a:pPr>
            <a:r>
              <a:rPr lang="en-US" sz="2100" b="1" dirty="0">
                <a:solidFill>
                  <a:srgbClr val="FF6600"/>
                </a:solidFill>
              </a:rPr>
              <a:t>Client/server era: 1983 to present</a:t>
            </a:r>
          </a:p>
          <a:p>
            <a:pPr marL="457200" lvl="2">
              <a:buFontTx/>
              <a:buChar char="•"/>
            </a:pPr>
            <a:r>
              <a:rPr lang="en-US" sz="2100" dirty="0"/>
              <a:t>Desktop clients networked to  servers, with processing work split between clients and servers</a:t>
            </a:r>
          </a:p>
          <a:p>
            <a:pPr marL="457200" lvl="2">
              <a:buFontTx/>
              <a:buChar char="•"/>
            </a:pPr>
            <a:r>
              <a:rPr lang="en-US" sz="2100" dirty="0"/>
              <a:t>Network may be two-tiered or </a:t>
            </a:r>
            <a:r>
              <a:rPr lang="en-US" sz="2100" dirty="0" err="1"/>
              <a:t>multitiered</a:t>
            </a:r>
            <a:r>
              <a:rPr lang="en-US" sz="2100" dirty="0"/>
              <a:t> (N-tiered)</a:t>
            </a:r>
          </a:p>
          <a:p>
            <a:pPr marL="457200" lvl="2">
              <a:buFontTx/>
              <a:buChar char="•"/>
            </a:pPr>
            <a:r>
              <a:rPr lang="en-US" sz="2100" dirty="0"/>
              <a:t>Various types of servers (network, application, Web</a:t>
            </a:r>
            <a:r>
              <a:rPr lang="en-US" sz="2100" dirty="0" smtClean="0"/>
              <a:t>)</a:t>
            </a:r>
            <a:endParaRPr lang="en-IE" sz="2100" dirty="0"/>
          </a:p>
        </p:txBody>
      </p:sp>
    </p:spTree>
    <p:extLst>
      <p:ext uri="{BB962C8B-B14F-4D97-AF65-F5344CB8AC3E}">
        <p14:creationId xmlns:p14="http://schemas.microsoft.com/office/powerpoint/2010/main" val="247521940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C0C0C0"/>
                  </a:outerShdw>
                </a:effectLst>
              </a:rPr>
              <a:t/>
            </a:r>
            <a:br>
              <a:rPr lang="en-US" dirty="0" smtClean="0">
                <a:effectLst>
                  <a:outerShdw blurRad="38100" dist="38100" dir="2700000" algn="tl">
                    <a:srgbClr val="C0C0C0"/>
                  </a:outerShdw>
                </a:effectLst>
              </a:rPr>
            </a:br>
            <a:r>
              <a:rPr lang="en-US" dirty="0" smtClean="0"/>
              <a:t>Eras </a:t>
            </a:r>
            <a:r>
              <a:rPr lang="en-US" dirty="0"/>
              <a:t>in IT Infrastructure Evolution</a:t>
            </a:r>
            <a:br>
              <a:rPr lang="en-US" dirty="0"/>
            </a:br>
            <a:endParaRPr lang="en-IE" dirty="0"/>
          </a:p>
        </p:txBody>
      </p:sp>
      <p:pic>
        <p:nvPicPr>
          <p:cNvPr id="643079" name="Picture 7" descr="Fig-5-2A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417797"/>
            <a:ext cx="5568458" cy="5435833"/>
          </a:xfrm>
          <a:prstGeom prst="rect">
            <a:avLst/>
          </a:prstGeom>
          <a:noFill/>
          <a:extLst>
            <a:ext uri="{909E8E84-426E-40DD-AFC4-6F175D3DCCD1}">
              <a14:hiddenFill xmlns:a14="http://schemas.microsoft.com/office/drawing/2010/main">
                <a:solidFill>
                  <a:srgbClr val="FFFFFF"/>
                </a:solidFill>
              </a14:hiddenFill>
            </a:ext>
          </a:extLst>
        </p:spPr>
      </p:pic>
      <p:sp>
        <p:nvSpPr>
          <p:cNvPr id="643076" name="Text Box 4"/>
          <p:cNvSpPr txBox="1">
            <a:spLocks noChangeArrowheads="1"/>
          </p:cNvSpPr>
          <p:nvPr/>
        </p:nvSpPr>
        <p:spPr bwMode="auto">
          <a:xfrm>
            <a:off x="4572000" y="4614006"/>
            <a:ext cx="4343400" cy="1938992"/>
          </a:xfrm>
          <a:prstGeom prst="rect">
            <a:avLst/>
          </a:prstGeom>
          <a:solidFill>
            <a:schemeClr val="bg1">
              <a:lumMod val="95000"/>
            </a:schemeClr>
          </a:solidFill>
          <a:ln>
            <a:solidFill>
              <a:srgbClr val="FF6600"/>
            </a:solidFill>
          </a:ln>
          <a:effectLst/>
          <a:extLst/>
        </p:spPr>
        <p:txBody>
          <a:bodyPr>
            <a:spAutoFit/>
          </a:bodyPr>
          <a:lstStyle/>
          <a:p>
            <a:r>
              <a:rPr lang="en-US" sz="2400" dirty="0">
                <a:solidFill>
                  <a:srgbClr val="000080"/>
                </a:solidFill>
              </a:rPr>
              <a:t>Illustrated here are the first three typical computing configurations characterizing each of the five </a:t>
            </a:r>
            <a:r>
              <a:rPr lang="en-US" sz="2400" dirty="0" smtClean="0">
                <a:solidFill>
                  <a:srgbClr val="000080"/>
                </a:solidFill>
              </a:rPr>
              <a:t>eras </a:t>
            </a:r>
            <a:r>
              <a:rPr lang="en-US" sz="2400" dirty="0">
                <a:solidFill>
                  <a:srgbClr val="000080"/>
                </a:solidFill>
              </a:rPr>
              <a:t>of IT infrastructure evolution.</a:t>
            </a:r>
          </a:p>
        </p:txBody>
      </p:sp>
    </p:spTree>
    <p:extLst>
      <p:ext uri="{BB962C8B-B14F-4D97-AF65-F5344CB8AC3E}">
        <p14:creationId xmlns:p14="http://schemas.microsoft.com/office/powerpoint/2010/main" val="283418745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139136" cy="1143000"/>
          </a:xfrm>
        </p:spPr>
        <p:txBody>
          <a:bodyPr/>
          <a:lstStyle/>
          <a:p>
            <a:r>
              <a:rPr lang="en-US" dirty="0"/>
              <a:t>Eras in IT Infrastructure Evolution (contd</a:t>
            </a:r>
            <a:r>
              <a:rPr lang="en-US" dirty="0" smtClean="0"/>
              <a:t>.)</a:t>
            </a:r>
            <a:endParaRPr lang="en-IE" dirty="0"/>
          </a:p>
        </p:txBody>
      </p:sp>
      <p:sp>
        <p:nvSpPr>
          <p:cNvPr id="6" name="Content Placeholder 5"/>
          <p:cNvSpPr>
            <a:spLocks noGrp="1"/>
          </p:cNvSpPr>
          <p:nvPr>
            <p:ph idx="1"/>
          </p:nvPr>
        </p:nvSpPr>
        <p:spPr/>
        <p:txBody>
          <a:bodyPr>
            <a:noAutofit/>
          </a:bodyPr>
          <a:lstStyle/>
          <a:p>
            <a:pPr marL="0" indent="0">
              <a:lnSpc>
                <a:spcPct val="110000"/>
              </a:lnSpc>
              <a:spcBef>
                <a:spcPct val="50000"/>
              </a:spcBef>
              <a:spcAft>
                <a:spcPct val="20000"/>
              </a:spcAft>
              <a:buNone/>
            </a:pPr>
            <a:r>
              <a:rPr lang="en-US" sz="2600" b="1" dirty="0"/>
              <a:t>Evolution of IT infrastructure (cont.)</a:t>
            </a:r>
          </a:p>
          <a:p>
            <a:pPr marL="539750" lvl="1" indent="-352425">
              <a:spcBef>
                <a:spcPct val="50000"/>
              </a:spcBef>
              <a:buFontTx/>
              <a:buChar char="•"/>
            </a:pPr>
            <a:r>
              <a:rPr lang="en-US" sz="2600" b="1" dirty="0">
                <a:cs typeface="Times New Roman" panose="02020603050405020304" pitchFamily="18" charset="0"/>
              </a:rPr>
              <a:t>Enterprise Internet computing era: 1992 to present</a:t>
            </a:r>
          </a:p>
          <a:p>
            <a:pPr marL="893763" lvl="2" indent="-269875">
              <a:buFont typeface="Calibri" panose="020F0502020204030204" pitchFamily="34" charset="0"/>
              <a:buChar char="–"/>
            </a:pPr>
            <a:r>
              <a:rPr lang="en-US" sz="2600" dirty="0">
                <a:cs typeface="Times New Roman" panose="02020603050405020304" pitchFamily="18" charset="0"/>
              </a:rPr>
              <a:t>Move toward integrating disparate networks, applications using Internet standards and enterprise applications</a:t>
            </a:r>
          </a:p>
          <a:p>
            <a:pPr marL="539750" lvl="1" indent="-352425">
              <a:buFontTx/>
              <a:buChar char="•"/>
            </a:pPr>
            <a:r>
              <a:rPr lang="en-US" sz="2600" b="1" dirty="0">
                <a:cs typeface="Times New Roman" panose="02020603050405020304" pitchFamily="18" charset="0"/>
              </a:rPr>
              <a:t>Cloud Computing: 2000 to present</a:t>
            </a:r>
          </a:p>
          <a:p>
            <a:pPr marL="893763" lvl="2" indent="-269875">
              <a:buFont typeface="Calibri" panose="020F0502020204030204" pitchFamily="34" charset="0"/>
              <a:buChar char="–"/>
            </a:pPr>
            <a:r>
              <a:rPr lang="en-US" sz="2600" dirty="0">
                <a:cs typeface="Times New Roman" panose="02020603050405020304" pitchFamily="18" charset="0"/>
              </a:rPr>
              <a:t>Refers to a model of computing where firms and individuals obtain computing power and software applications over the Internet</a:t>
            </a:r>
          </a:p>
          <a:p>
            <a:pPr marL="893763" lvl="2" indent="-269875">
              <a:buFont typeface="Calibri" panose="020F0502020204030204" pitchFamily="34" charset="0"/>
              <a:buChar char="–"/>
            </a:pPr>
            <a:r>
              <a:rPr lang="en-US" sz="2600" dirty="0">
                <a:cs typeface="Times New Roman" panose="02020603050405020304" pitchFamily="18" charset="0"/>
              </a:rPr>
              <a:t>Fastest growing form of computing</a:t>
            </a:r>
          </a:p>
          <a:p>
            <a:pPr>
              <a:lnSpc>
                <a:spcPct val="110000"/>
              </a:lnSpc>
              <a:spcBef>
                <a:spcPct val="50000"/>
              </a:spcBef>
            </a:pPr>
            <a:endParaRPr lang="en-US" sz="2600" dirty="0">
              <a:cs typeface="Times New Roman" panose="02020603050405020304" pitchFamily="18" charset="0"/>
            </a:endParaRPr>
          </a:p>
        </p:txBody>
      </p:sp>
      <p:pic>
        <p:nvPicPr>
          <p:cNvPr id="10242" name="Picture 2" descr="http://t2.gstatic.com/images?q=tbn:ANd9GcTbJio0nuVYCiN_xdryqFkQpSx3P6_jc2ErN71yXsC3e7EnO-hpkw"/>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0272" y="5445125"/>
            <a:ext cx="194310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9396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3036</TotalTime>
  <Words>1863</Words>
  <Application>Microsoft Office PowerPoint</Application>
  <PresentationFormat>On-screen Show (4:3)</PresentationFormat>
  <Paragraphs>359</Paragraphs>
  <Slides>48</Slides>
  <Notes>41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8" baseType="lpstr">
      <vt:lpstr>ＭＳ Ｐゴシック</vt:lpstr>
      <vt:lpstr>Arial</vt:lpstr>
      <vt:lpstr>Arial Black</vt:lpstr>
      <vt:lpstr>Calibri</vt:lpstr>
      <vt:lpstr>Cambria</vt:lpstr>
      <vt:lpstr>Courier New</vt:lpstr>
      <vt:lpstr>Times New Roman</vt:lpstr>
      <vt:lpstr>Wingdings</vt:lpstr>
      <vt:lpstr>Office Theme</vt:lpstr>
      <vt:lpstr>Image</vt:lpstr>
      <vt:lpstr>PowerPoint Presentation</vt:lpstr>
      <vt:lpstr>PowerPoint Presentation</vt:lpstr>
      <vt:lpstr>Learning Objectives</vt:lpstr>
      <vt:lpstr> Cars.com’s IT Infrastructure Drives Rapid Business Growth </vt:lpstr>
      <vt:lpstr> IT Infrastructure </vt:lpstr>
      <vt:lpstr> Connection Between the Firm, IT Infrastructure, and Business Capabilities </vt:lpstr>
      <vt:lpstr> Evolution of IT infrastructure </vt:lpstr>
      <vt:lpstr> Eras in IT Infrastructure Evolution </vt:lpstr>
      <vt:lpstr>Eras in IT Infrastructure Evolution (contd.)</vt:lpstr>
      <vt:lpstr>Eras in IT Infrastructure Evolution (cont)</vt:lpstr>
      <vt:lpstr>A Multitiered Client/Server Network (N-Tier)</vt:lpstr>
      <vt:lpstr>Technology drivers of  infrastructure evolution</vt:lpstr>
      <vt:lpstr>Moore’s Law and Microprocessor Performance</vt:lpstr>
      <vt:lpstr>Falling Cost of Chips</vt:lpstr>
      <vt:lpstr>Nanotechnology - Examples of Nanotubes</vt:lpstr>
      <vt:lpstr>The Capacity of Hard Drives Grows Exponentially 1980-2007</vt:lpstr>
      <vt:lpstr>Technology drivers of infrastructure evolution (cont.)</vt:lpstr>
      <vt:lpstr>PowerPoint Presentation</vt:lpstr>
      <vt:lpstr>Technology drivers of infrastructure evolution (cont.)</vt:lpstr>
      <vt:lpstr>E xercise 1 – Video time</vt:lpstr>
      <vt:lpstr>PowerPoint Presentation</vt:lpstr>
      <vt:lpstr> IT Infrastructure Ecosystem </vt:lpstr>
      <vt:lpstr>IT Infrastructure’s 7 main components</vt:lpstr>
      <vt:lpstr>1. Computer hardware platforms</vt:lpstr>
      <vt:lpstr>2. Operating system platforms</vt:lpstr>
      <vt:lpstr>3. Enterprise software applications</vt:lpstr>
      <vt:lpstr>4. Data management and storage</vt:lpstr>
      <vt:lpstr>5. Networking/telecommunications platforms</vt:lpstr>
      <vt:lpstr>PowerPoint Presentation</vt:lpstr>
      <vt:lpstr>PowerPoint Presentation</vt:lpstr>
      <vt:lpstr>E xercise 2 – Group Activity</vt:lpstr>
      <vt:lpstr>Contemporary Hardware Platform Trends</vt:lpstr>
      <vt:lpstr>Grid computing</vt:lpstr>
      <vt:lpstr>Cloud computing</vt:lpstr>
      <vt:lpstr>Autonomic computing</vt:lpstr>
      <vt:lpstr>Virtualization</vt:lpstr>
      <vt:lpstr>Open-source Software</vt:lpstr>
      <vt:lpstr>Software for the Web</vt:lpstr>
      <vt:lpstr>Web Services</vt:lpstr>
      <vt:lpstr>SOA (Service Oriented Architecture)</vt:lpstr>
      <vt:lpstr>Mashups and widgets</vt:lpstr>
      <vt:lpstr>Outsourcing</vt:lpstr>
      <vt:lpstr>Management Issues</vt:lpstr>
      <vt:lpstr>Rent or Buy?</vt:lpstr>
      <vt:lpstr>Investments – How much?</vt:lpstr>
      <vt:lpstr>TCO</vt:lpstr>
      <vt:lpstr>E xercise 3 – Question Time</vt:lpstr>
      <vt:lpstr>RECAP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Murphy</dc:creator>
  <cp:lastModifiedBy>Lisa Murphy</cp:lastModifiedBy>
  <cp:revision>576</cp:revision>
  <cp:lastPrinted>2013-09-30T12:42:51Z</cp:lastPrinted>
  <dcterms:created xsi:type="dcterms:W3CDTF">2013-09-09T11:26:27Z</dcterms:created>
  <dcterms:modified xsi:type="dcterms:W3CDTF">2014-02-12T13:20:50Z</dcterms:modified>
</cp:coreProperties>
</file>